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media/image18.jpg" ContentType="image/jpg"/>
  <Override PartName="/ppt/media/image20.jpg" ContentType="image/jpg"/>
  <Override PartName="/ppt/media/image22.jpg" ContentType="image/jpg"/>
  <Override PartName="/ppt/media/image24.jpg" ContentType="image/jpg"/>
  <Override PartName="/ppt/media/image29.jpg" ContentType="image/jpg"/>
  <Override PartName="/ppt/media/image30.jpg" ContentType="image/jpg"/>
  <Override PartName="/ppt/media/image31.jpg" ContentType="image/jpg"/>
  <Override PartName="/ppt/media/image36.jpg" ContentType="image/jpg"/>
  <Override PartName="/ppt/media/image37.jpg" ContentType="image/jpg"/>
  <Override PartName="/ppt/media/image38.jpg" ContentType="image/jpg"/>
  <Override PartName="/ppt/media/image39.jpg" ContentType="image/jpg"/>
  <Override PartName="/ppt/media/image40.jpg" ContentType="image/jpg"/>
  <Override PartName="/ppt/media/image41.jpg" ContentType="image/jpg"/>
  <Override PartName="/ppt/media/image42.jpg" ContentType="image/jpg"/>
  <Override PartName="/ppt/media/image43.jpg" ContentType="image/jpg"/>
  <Override PartName="/ppt/media/image45.jpg" ContentType="image/jpg"/>
  <Override PartName="/ppt/media/image46.jpg" ContentType="image/jpg"/>
  <Override PartName="/ppt/media/image47.jpg" ContentType="image/jpg"/>
  <Override PartName="/ppt/media/image48.jpg" ContentType="image/jpg"/>
  <Override PartName="/ppt/media/image49.jpg" ContentType="image/jpg"/>
  <Override PartName="/ppt/media/image50.jpg" ContentType="image/jpg"/>
  <Override PartName="/ppt/media/image51.jpg" ContentType="image/jpg"/>
  <Override PartName="/ppt/media/image52.jpg" ContentType="image/jpg"/>
  <Override PartName="/ppt/media/image53.jpg" ContentType="image/jpg"/>
  <Override PartName="/ppt/media/image54.jpg" ContentType="image/jpg"/>
  <Override PartName="/ppt/media/image55.jpg" ContentType="image/jpg"/>
  <Override PartName="/ppt/media/image56.jpg" ContentType="image/jpg"/>
  <Override PartName="/ppt/media/image57.jpg" ContentType="image/jpg"/>
  <Override PartName="/ppt/media/image60.jpg" ContentType="image/jpg"/>
  <Override PartName="/ppt/media/image61.jpg" ContentType="image/jpg"/>
  <Override PartName="/ppt/media/image6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54"/>
  </p:notesMasterIdLst>
  <p:sldIdLst>
    <p:sldId id="257" r:id="rId2"/>
    <p:sldId id="264" r:id="rId3"/>
    <p:sldId id="258" r:id="rId4"/>
    <p:sldId id="319" r:id="rId5"/>
    <p:sldId id="256" r:id="rId6"/>
    <p:sldId id="263" r:id="rId7"/>
    <p:sldId id="262" r:id="rId8"/>
    <p:sldId id="267" r:id="rId9"/>
    <p:sldId id="273" r:id="rId10"/>
    <p:sldId id="266" r:id="rId11"/>
    <p:sldId id="274" r:id="rId12"/>
    <p:sldId id="272" r:id="rId13"/>
    <p:sldId id="271" r:id="rId14"/>
    <p:sldId id="270" r:id="rId15"/>
    <p:sldId id="277" r:id="rId16"/>
    <p:sldId id="275" r:id="rId17"/>
    <p:sldId id="287" r:id="rId18"/>
    <p:sldId id="286" r:id="rId19"/>
    <p:sldId id="285" r:id="rId20"/>
    <p:sldId id="284" r:id="rId21"/>
    <p:sldId id="283" r:id="rId22"/>
    <p:sldId id="282" r:id="rId23"/>
    <p:sldId id="281" r:id="rId24"/>
    <p:sldId id="280" r:id="rId25"/>
    <p:sldId id="279" r:id="rId26"/>
    <p:sldId id="288" r:id="rId27"/>
    <p:sldId id="291" r:id="rId28"/>
    <p:sldId id="290" r:id="rId29"/>
    <p:sldId id="289" r:id="rId30"/>
    <p:sldId id="320" r:id="rId31"/>
    <p:sldId id="321" r:id="rId32"/>
    <p:sldId id="300" r:id="rId33"/>
    <p:sldId id="301" r:id="rId34"/>
    <p:sldId id="302" r:id="rId35"/>
    <p:sldId id="304" r:id="rId36"/>
    <p:sldId id="303" r:id="rId37"/>
    <p:sldId id="305" r:id="rId38"/>
    <p:sldId id="306" r:id="rId39"/>
    <p:sldId id="307" r:id="rId40"/>
    <p:sldId id="308" r:id="rId41"/>
    <p:sldId id="292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8" r:id="rId50"/>
    <p:sldId id="317" r:id="rId51"/>
    <p:sldId id="316" r:id="rId52"/>
    <p:sldId id="322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A\OneDrive\Masa&#252;st&#252;\MAG&#304;%20APART%20OTEL\&#199;IKTILAR\2025%20ELEKTR&#304;K-SU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A\OneDrive\Masa&#252;st&#252;\MAG&#304;%20APART%20OTEL\&#199;IKTILAR\2025%20ELEKTR&#304;K-SU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202</a:t>
            </a:r>
            <a:r>
              <a:rPr lang="tr-TR" sz="1800" b="0" i="0" baseline="0">
                <a:effectLst/>
              </a:rPr>
              <a:t>5</a:t>
            </a:r>
            <a:r>
              <a:rPr lang="en-US" sz="1800" b="0" i="0" baseline="0">
                <a:effectLst/>
              </a:rPr>
              <a:t> YILI </a:t>
            </a:r>
            <a:r>
              <a:rPr lang="tr-TR" sz="1800" b="0" i="0" baseline="0">
                <a:effectLst/>
              </a:rPr>
              <a:t>ELEKTRİK</a:t>
            </a:r>
            <a:r>
              <a:rPr lang="en-US" sz="1800" b="0" i="0" baseline="0">
                <a:effectLst/>
              </a:rPr>
              <a:t> TÜKETİM GRAFİĞİ</a:t>
            </a:r>
            <a:endParaRPr lang="tr-T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3"/>
          <c:order val="3"/>
          <c:tx>
            <c:strRef>
              <c:f>ELEKTRİK!$G$3</c:f>
              <c:strCache>
                <c:ptCount val="1"/>
                <c:pt idx="0">
                  <c:v>PP MİKTAR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ELEKTRİK!$C$4:$C$14</c:f>
              <c:strCache>
                <c:ptCount val="11"/>
                <c:pt idx="0">
                  <c:v>OCAK  </c:v>
                </c:pt>
                <c:pt idx="1">
                  <c:v>ŞUBAT</c:v>
                </c:pt>
                <c:pt idx="2">
                  <c:v>MART</c:v>
                </c:pt>
                <c:pt idx="3">
                  <c:v>NİSAN</c:v>
                </c:pt>
                <c:pt idx="4">
                  <c:v>MAYIS</c:v>
                </c:pt>
                <c:pt idx="5">
                  <c:v>HAZİRAN</c:v>
                </c:pt>
                <c:pt idx="6">
                  <c:v>TEMMUZ</c:v>
                </c:pt>
                <c:pt idx="7">
                  <c:v>AĞUSTOS</c:v>
                </c:pt>
                <c:pt idx="8">
                  <c:v>EYLÜL</c:v>
                </c:pt>
                <c:pt idx="9">
                  <c:v>EKİM</c:v>
                </c:pt>
                <c:pt idx="10">
                  <c:v>KASIM</c:v>
                </c:pt>
              </c:strCache>
              <c:extLst/>
            </c:strRef>
          </c:cat>
          <c:val>
            <c:numRef>
              <c:f>ELEKTRİK!$G$4:$G$14</c:f>
              <c:numCache>
                <c:formatCode>General</c:formatCode>
                <c:ptCount val="11"/>
                <c:pt idx="0">
                  <c:v>17.614193548387096</c:v>
                </c:pt>
                <c:pt idx="1">
                  <c:v>17.091906976744188</c:v>
                </c:pt>
                <c:pt idx="2">
                  <c:v>13.327532467532468</c:v>
                </c:pt>
                <c:pt idx="3" formatCode="0.00">
                  <c:v>9.4129595015576317</c:v>
                </c:pt>
                <c:pt idx="4" formatCode="0.00">
                  <c:v>8.3624137931034479</c:v>
                </c:pt>
                <c:pt idx="5" formatCode="0.00">
                  <c:v>8.9245708376421913</c:v>
                </c:pt>
                <c:pt idx="6" formatCode="0.00">
                  <c:v>7.0394871794871792</c:v>
                </c:pt>
                <c:pt idx="7" formatCode="0.00">
                  <c:v>7.9131825355076275</c:v>
                </c:pt>
                <c:pt idx="8" formatCode="0.00">
                  <c:v>6.7590915347556777</c:v>
                </c:pt>
                <c:pt idx="9" formatCode="0.00">
                  <c:v>6.6181395348837206</c:v>
                </c:pt>
                <c:pt idx="10" formatCode="0.00">
                  <c:v>9.7843999999999998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3C1-45A3-8954-AC9475E13B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3892287"/>
        <c:axId val="1253896447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ELEKTRİK!$D$3</c15:sqref>
                        </c15:formulaRef>
                      </c:ext>
                    </c:extLst>
                    <c:strCache>
                      <c:ptCount val="1"/>
                      <c:pt idx="0">
                        <c:v>KONAKLAYAN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tr-T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ELEKTRİK!$C$4:$C$14</c15:sqref>
                        </c15:formulaRef>
                      </c:ext>
                    </c:extLst>
                    <c:strCache>
                      <c:ptCount val="11"/>
                      <c:pt idx="0">
                        <c:v>OCAK  </c:v>
                      </c:pt>
                      <c:pt idx="1">
                        <c:v>ŞUBAT</c:v>
                      </c:pt>
                      <c:pt idx="2">
                        <c:v>MART</c:v>
                      </c:pt>
                      <c:pt idx="3">
                        <c:v>NİSAN</c:v>
                      </c:pt>
                      <c:pt idx="4">
                        <c:v>MAYIS</c:v>
                      </c:pt>
                      <c:pt idx="5">
                        <c:v>HAZİRAN</c:v>
                      </c:pt>
                      <c:pt idx="6">
                        <c:v>TEMMUZ</c:v>
                      </c:pt>
                      <c:pt idx="7">
                        <c:v>AĞUSTOS</c:v>
                      </c:pt>
                      <c:pt idx="8">
                        <c:v>EYLÜL</c:v>
                      </c:pt>
                      <c:pt idx="9">
                        <c:v>EKİM</c:v>
                      </c:pt>
                      <c:pt idx="10">
                        <c:v>KASIM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ELEKTRİK!$D$4:$D$14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217</c:v>
                      </c:pt>
                      <c:pt idx="1">
                        <c:v>215</c:v>
                      </c:pt>
                      <c:pt idx="2">
                        <c:v>231</c:v>
                      </c:pt>
                      <c:pt idx="3">
                        <c:v>321</c:v>
                      </c:pt>
                      <c:pt idx="4">
                        <c:v>406</c:v>
                      </c:pt>
                      <c:pt idx="5">
                        <c:v>967</c:v>
                      </c:pt>
                      <c:pt idx="6">
                        <c:v>1911</c:v>
                      </c:pt>
                      <c:pt idx="7">
                        <c:v>1901</c:v>
                      </c:pt>
                      <c:pt idx="8">
                        <c:v>1453</c:v>
                      </c:pt>
                      <c:pt idx="9">
                        <c:v>645</c:v>
                      </c:pt>
                      <c:pt idx="10">
                        <c:v>300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13C1-45A3-8954-AC9475E13B63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ELEKTRİK!$E$3</c15:sqref>
                        </c15:formulaRef>
                      </c:ext>
                    </c:extLst>
                    <c:strCache>
                      <c:ptCount val="1"/>
                      <c:pt idx="0">
                        <c:v>MİKTAR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tr-T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ELEKTRİK!$C$4:$C$14</c15:sqref>
                        </c15:formulaRef>
                      </c:ext>
                    </c:extLst>
                    <c:strCache>
                      <c:ptCount val="11"/>
                      <c:pt idx="0">
                        <c:v>OCAK  </c:v>
                      </c:pt>
                      <c:pt idx="1">
                        <c:v>ŞUBAT</c:v>
                      </c:pt>
                      <c:pt idx="2">
                        <c:v>MART</c:v>
                      </c:pt>
                      <c:pt idx="3">
                        <c:v>NİSAN</c:v>
                      </c:pt>
                      <c:pt idx="4">
                        <c:v>MAYIS</c:v>
                      </c:pt>
                      <c:pt idx="5">
                        <c:v>HAZİRAN</c:v>
                      </c:pt>
                      <c:pt idx="6">
                        <c:v>TEMMUZ</c:v>
                      </c:pt>
                      <c:pt idx="7">
                        <c:v>AĞUSTOS</c:v>
                      </c:pt>
                      <c:pt idx="8">
                        <c:v>EYLÜL</c:v>
                      </c:pt>
                      <c:pt idx="9">
                        <c:v>EKİM</c:v>
                      </c:pt>
                      <c:pt idx="10">
                        <c:v>KASIM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ELEKTRİK!$E$4:$E$14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3822.28</c:v>
                      </c:pt>
                      <c:pt idx="1">
                        <c:v>3674.76</c:v>
                      </c:pt>
                      <c:pt idx="2">
                        <c:v>3078.66</c:v>
                      </c:pt>
                      <c:pt idx="3" formatCode="#,##0.00">
                        <c:v>3021.56</c:v>
                      </c:pt>
                      <c:pt idx="4" formatCode="#,##0.00">
                        <c:v>3395.14</c:v>
                      </c:pt>
                      <c:pt idx="5" formatCode="#,##0.00">
                        <c:v>8630.06</c:v>
                      </c:pt>
                      <c:pt idx="6" formatCode="#,##0.00">
                        <c:v>13452.46</c:v>
                      </c:pt>
                      <c:pt idx="7" formatCode="#,##0.00">
                        <c:v>15042.96</c:v>
                      </c:pt>
                      <c:pt idx="8" formatCode="#,##0.00">
                        <c:v>9820.9599999999991</c:v>
                      </c:pt>
                      <c:pt idx="9">
                        <c:v>4268.7</c:v>
                      </c:pt>
                      <c:pt idx="10">
                        <c:v>2935.32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13C1-45A3-8954-AC9475E13B63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ELEKTRİK!$F$3</c15:sqref>
                        </c15:formulaRef>
                      </c:ext>
                    </c:extLst>
                    <c:strCache>
                      <c:ptCount val="1"/>
                      <c:pt idx="0">
                        <c:v>TUTAR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tr-T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ELEKTRİK!$C$4:$C$14</c15:sqref>
                        </c15:formulaRef>
                      </c:ext>
                    </c:extLst>
                    <c:strCache>
                      <c:ptCount val="11"/>
                      <c:pt idx="0">
                        <c:v>OCAK  </c:v>
                      </c:pt>
                      <c:pt idx="1">
                        <c:v>ŞUBAT</c:v>
                      </c:pt>
                      <c:pt idx="2">
                        <c:v>MART</c:v>
                      </c:pt>
                      <c:pt idx="3">
                        <c:v>NİSAN</c:v>
                      </c:pt>
                      <c:pt idx="4">
                        <c:v>MAYIS</c:v>
                      </c:pt>
                      <c:pt idx="5">
                        <c:v>HAZİRAN</c:v>
                      </c:pt>
                      <c:pt idx="6">
                        <c:v>TEMMUZ</c:v>
                      </c:pt>
                      <c:pt idx="7">
                        <c:v>AĞUSTOS</c:v>
                      </c:pt>
                      <c:pt idx="8">
                        <c:v>EYLÜL</c:v>
                      </c:pt>
                      <c:pt idx="9">
                        <c:v>EKİM</c:v>
                      </c:pt>
                      <c:pt idx="10">
                        <c:v>KASIM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ELEKTRİK!$F$4:$F$14</c15:sqref>
                        </c15:formulaRef>
                      </c:ext>
                    </c:extLst>
                    <c:numCache>
                      <c:formatCode>_("₺"* #,##0.00_);_("₺"* \(#,##0.00\);_("₺"* "-"??_);_(@_)</c:formatCode>
                      <c:ptCount val="11"/>
                      <c:pt idx="0">
                        <c:v>20469.939999999999</c:v>
                      </c:pt>
                      <c:pt idx="1">
                        <c:v>20190.78</c:v>
                      </c:pt>
                      <c:pt idx="2">
                        <c:v>17885.45</c:v>
                      </c:pt>
                      <c:pt idx="3">
                        <c:v>19161.25</c:v>
                      </c:pt>
                      <c:pt idx="4">
                        <c:v>20706.63</c:v>
                      </c:pt>
                      <c:pt idx="5">
                        <c:v>50971.55</c:v>
                      </c:pt>
                      <c:pt idx="6">
                        <c:v>92964.84</c:v>
                      </c:pt>
                      <c:pt idx="7">
                        <c:v>99849.17</c:v>
                      </c:pt>
                      <c:pt idx="8">
                        <c:v>63721.37</c:v>
                      </c:pt>
                      <c:pt idx="9">
                        <c:v>29294.3</c:v>
                      </c:pt>
                      <c:pt idx="10" formatCode="General">
                        <c:v>18973.28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13C1-45A3-8954-AC9475E13B63}"/>
                  </c:ext>
                </c:extLst>
              </c15:ser>
            </c15:filteredBarSeries>
          </c:ext>
        </c:extLst>
      </c:barChart>
      <c:catAx>
        <c:axId val="1253892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253896447"/>
        <c:crosses val="autoZero"/>
        <c:auto val="1"/>
        <c:lblAlgn val="ctr"/>
        <c:lblOffset val="100"/>
        <c:noMultiLvlLbl val="0"/>
      </c:catAx>
      <c:valAx>
        <c:axId val="1253896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253892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202</a:t>
            </a:r>
            <a:r>
              <a:rPr lang="tr-TR"/>
              <a:t>5</a:t>
            </a:r>
            <a:r>
              <a:rPr lang="en-US"/>
              <a:t> YILI SU TÜKETİM GRAFİĞİ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3"/>
          <c:order val="3"/>
          <c:tx>
            <c:strRef>
              <c:f>SU!$G$3</c:f>
              <c:strCache>
                <c:ptCount val="1"/>
                <c:pt idx="0">
                  <c:v>PP MİKTAR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SU!$C$4:$C$14</c:f>
              <c:strCache>
                <c:ptCount val="11"/>
                <c:pt idx="0">
                  <c:v>OCAK  </c:v>
                </c:pt>
                <c:pt idx="1">
                  <c:v>ŞUBAT</c:v>
                </c:pt>
                <c:pt idx="2">
                  <c:v>MART</c:v>
                </c:pt>
                <c:pt idx="3">
                  <c:v>NİSAN </c:v>
                </c:pt>
                <c:pt idx="4">
                  <c:v>MAYIS</c:v>
                </c:pt>
                <c:pt idx="5">
                  <c:v>HAZİRAN</c:v>
                </c:pt>
                <c:pt idx="6">
                  <c:v>TEMMUZ</c:v>
                </c:pt>
                <c:pt idx="7">
                  <c:v>AĞUSTOS</c:v>
                </c:pt>
                <c:pt idx="8">
                  <c:v>EYLÜL</c:v>
                </c:pt>
                <c:pt idx="9">
                  <c:v>EKİM</c:v>
                </c:pt>
                <c:pt idx="10">
                  <c:v>KASIM</c:v>
                </c:pt>
              </c:strCache>
              <c:extLst/>
            </c:strRef>
          </c:cat>
          <c:val>
            <c:numRef>
              <c:f>SU!$G$4:$G$14</c:f>
              <c:numCache>
                <c:formatCode>General</c:formatCode>
                <c:ptCount val="11"/>
                <c:pt idx="0">
                  <c:v>0.10599078341013825</c:v>
                </c:pt>
                <c:pt idx="1">
                  <c:v>0.13023255813953488</c:v>
                </c:pt>
                <c:pt idx="2">
                  <c:v>0.29004329004329005</c:v>
                </c:pt>
                <c:pt idx="3" formatCode="0.00">
                  <c:v>0.18068535825545171</c:v>
                </c:pt>
                <c:pt idx="4" formatCode="0.00">
                  <c:v>0.42610837438423643</c:v>
                </c:pt>
                <c:pt idx="5" formatCode="0.00">
                  <c:v>0.37952430196483972</c:v>
                </c:pt>
                <c:pt idx="6" formatCode="0.00">
                  <c:v>0.27053898482469912</c:v>
                </c:pt>
                <c:pt idx="7" formatCode="0.00">
                  <c:v>0.26301946344029459</c:v>
                </c:pt>
                <c:pt idx="8" formatCode="0.00">
                  <c:v>0.28699242945629733</c:v>
                </c:pt>
                <c:pt idx="9" formatCode="0.00">
                  <c:v>0.34573643410852711</c:v>
                </c:pt>
                <c:pt idx="10">
                  <c:v>0.13333333333333333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872-440A-B8D7-DAD1136139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728358127"/>
        <c:axId val="1728331919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SU!$D$3</c15:sqref>
                        </c15:formulaRef>
                      </c:ext>
                    </c:extLst>
                    <c:strCache>
                      <c:ptCount val="1"/>
                      <c:pt idx="0">
                        <c:v>KONAKLAYAN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tr-T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SU!$C$4:$C$14</c15:sqref>
                        </c15:formulaRef>
                      </c:ext>
                    </c:extLst>
                    <c:strCache>
                      <c:ptCount val="11"/>
                      <c:pt idx="0">
                        <c:v>OCAK  </c:v>
                      </c:pt>
                      <c:pt idx="1">
                        <c:v>ŞUBAT</c:v>
                      </c:pt>
                      <c:pt idx="2">
                        <c:v>MART</c:v>
                      </c:pt>
                      <c:pt idx="3">
                        <c:v>NİSAN </c:v>
                      </c:pt>
                      <c:pt idx="4">
                        <c:v>MAYIS</c:v>
                      </c:pt>
                      <c:pt idx="5">
                        <c:v>HAZİRAN</c:v>
                      </c:pt>
                      <c:pt idx="6">
                        <c:v>TEMMUZ</c:v>
                      </c:pt>
                      <c:pt idx="7">
                        <c:v>AĞUSTOS</c:v>
                      </c:pt>
                      <c:pt idx="8">
                        <c:v>EYLÜL</c:v>
                      </c:pt>
                      <c:pt idx="9">
                        <c:v>EKİM</c:v>
                      </c:pt>
                      <c:pt idx="10">
                        <c:v>KASIM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SU!$D$4:$D$14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217</c:v>
                      </c:pt>
                      <c:pt idx="1">
                        <c:v>215</c:v>
                      </c:pt>
                      <c:pt idx="2">
                        <c:v>231</c:v>
                      </c:pt>
                      <c:pt idx="3">
                        <c:v>321</c:v>
                      </c:pt>
                      <c:pt idx="4">
                        <c:v>406</c:v>
                      </c:pt>
                      <c:pt idx="5">
                        <c:v>967</c:v>
                      </c:pt>
                      <c:pt idx="6">
                        <c:v>1911</c:v>
                      </c:pt>
                      <c:pt idx="7">
                        <c:v>1901</c:v>
                      </c:pt>
                      <c:pt idx="8">
                        <c:v>1453</c:v>
                      </c:pt>
                      <c:pt idx="9">
                        <c:v>645</c:v>
                      </c:pt>
                      <c:pt idx="10">
                        <c:v>300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1872-440A-B8D7-DAD1136139BE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SU!$E$3</c15:sqref>
                        </c15:formulaRef>
                      </c:ext>
                    </c:extLst>
                    <c:strCache>
                      <c:ptCount val="1"/>
                      <c:pt idx="0">
                        <c:v>MİKTAR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tr-T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SU!$C$4:$C$14</c15:sqref>
                        </c15:formulaRef>
                      </c:ext>
                    </c:extLst>
                    <c:strCache>
                      <c:ptCount val="11"/>
                      <c:pt idx="0">
                        <c:v>OCAK  </c:v>
                      </c:pt>
                      <c:pt idx="1">
                        <c:v>ŞUBAT</c:v>
                      </c:pt>
                      <c:pt idx="2">
                        <c:v>MART</c:v>
                      </c:pt>
                      <c:pt idx="3">
                        <c:v>NİSAN </c:v>
                      </c:pt>
                      <c:pt idx="4">
                        <c:v>MAYIS</c:v>
                      </c:pt>
                      <c:pt idx="5">
                        <c:v>HAZİRAN</c:v>
                      </c:pt>
                      <c:pt idx="6">
                        <c:v>TEMMUZ</c:v>
                      </c:pt>
                      <c:pt idx="7">
                        <c:v>AĞUSTOS</c:v>
                      </c:pt>
                      <c:pt idx="8">
                        <c:v>EYLÜL</c:v>
                      </c:pt>
                      <c:pt idx="9">
                        <c:v>EKİM</c:v>
                      </c:pt>
                      <c:pt idx="10">
                        <c:v>KASIM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SU!$E$4:$E$14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23</c:v>
                      </c:pt>
                      <c:pt idx="1">
                        <c:v>28</c:v>
                      </c:pt>
                      <c:pt idx="2">
                        <c:v>67</c:v>
                      </c:pt>
                      <c:pt idx="3">
                        <c:v>58</c:v>
                      </c:pt>
                      <c:pt idx="4">
                        <c:v>173</c:v>
                      </c:pt>
                      <c:pt idx="5">
                        <c:v>367</c:v>
                      </c:pt>
                      <c:pt idx="6">
                        <c:v>517</c:v>
                      </c:pt>
                      <c:pt idx="7">
                        <c:v>500</c:v>
                      </c:pt>
                      <c:pt idx="8">
                        <c:v>417</c:v>
                      </c:pt>
                      <c:pt idx="9">
                        <c:v>223</c:v>
                      </c:pt>
                      <c:pt idx="10">
                        <c:v>40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1872-440A-B8D7-DAD1136139BE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SU!$F$3</c15:sqref>
                        </c15:formulaRef>
                      </c:ext>
                    </c:extLst>
                    <c:strCache>
                      <c:ptCount val="1"/>
                      <c:pt idx="0">
                        <c:v>TUTAR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tr-T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SU!$C$4:$C$14</c15:sqref>
                        </c15:formulaRef>
                      </c:ext>
                    </c:extLst>
                    <c:strCache>
                      <c:ptCount val="11"/>
                      <c:pt idx="0">
                        <c:v>OCAK  </c:v>
                      </c:pt>
                      <c:pt idx="1">
                        <c:v>ŞUBAT</c:v>
                      </c:pt>
                      <c:pt idx="2">
                        <c:v>MART</c:v>
                      </c:pt>
                      <c:pt idx="3">
                        <c:v>NİSAN </c:v>
                      </c:pt>
                      <c:pt idx="4">
                        <c:v>MAYIS</c:v>
                      </c:pt>
                      <c:pt idx="5">
                        <c:v>HAZİRAN</c:v>
                      </c:pt>
                      <c:pt idx="6">
                        <c:v>TEMMUZ</c:v>
                      </c:pt>
                      <c:pt idx="7">
                        <c:v>AĞUSTOS</c:v>
                      </c:pt>
                      <c:pt idx="8">
                        <c:v>EYLÜL</c:v>
                      </c:pt>
                      <c:pt idx="9">
                        <c:v>EKİM</c:v>
                      </c:pt>
                      <c:pt idx="10">
                        <c:v>KASIM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SU!$F$4:$F$14</c15:sqref>
                        </c15:formulaRef>
                      </c:ext>
                    </c:extLst>
                    <c:numCache>
                      <c:formatCode>_("₺"* #,##0.00_);_("₺"* \(#,##0.00\);_("₺"* "-"??_);_(@_)</c:formatCode>
                      <c:ptCount val="11"/>
                      <c:pt idx="0">
                        <c:v>1735.15</c:v>
                      </c:pt>
                      <c:pt idx="1">
                        <c:v>2197.98</c:v>
                      </c:pt>
                      <c:pt idx="2">
                        <c:v>5374.42</c:v>
                      </c:pt>
                      <c:pt idx="3">
                        <c:v>4753.82</c:v>
                      </c:pt>
                      <c:pt idx="4">
                        <c:v>23611.93</c:v>
                      </c:pt>
                      <c:pt idx="5">
                        <c:v>60920.03</c:v>
                      </c:pt>
                      <c:pt idx="6">
                        <c:v>89724.27</c:v>
                      </c:pt>
                      <c:pt idx="7">
                        <c:v>89267.57</c:v>
                      </c:pt>
                      <c:pt idx="8">
                        <c:v>74687.33</c:v>
                      </c:pt>
                      <c:pt idx="9">
                        <c:v>38091.480000000003</c:v>
                      </c:pt>
                      <c:pt idx="10">
                        <c:v>3836.35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1872-440A-B8D7-DAD1136139BE}"/>
                  </c:ext>
                </c:extLst>
              </c15:ser>
            </c15:filteredBarSeries>
          </c:ext>
        </c:extLst>
      </c:barChart>
      <c:catAx>
        <c:axId val="1728358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728331919"/>
        <c:crosses val="autoZero"/>
        <c:auto val="1"/>
        <c:lblAlgn val="ctr"/>
        <c:lblOffset val="100"/>
        <c:noMultiLvlLbl val="0"/>
      </c:catAx>
      <c:valAx>
        <c:axId val="1728331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728358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A25B1-ADF0-459A-B27A-B9733EBA82C8}" type="datetimeFigureOut">
              <a:rPr lang="tr-TR" smtClean="0"/>
              <a:t>22.12.2025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84DD6-D7E1-4E9F-9F09-0C126D77FF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371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84DD6-D7E1-4E9F-9F09-0C126D77FFBF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9310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11D76EA-2854-4B48-9E83-91574DAB2087}" type="datetimeFigureOut">
              <a:rPr lang="tr-TR" smtClean="0"/>
              <a:t>22.12.2025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26653FF7-5996-41FE-9F9A-F6CF4F025A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192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D76EA-2854-4B48-9E83-91574DAB2087}" type="datetimeFigureOut">
              <a:rPr lang="tr-TR" smtClean="0"/>
              <a:t>22.12.2025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3FF7-5996-41FE-9F9A-F6CF4F025A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856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D76EA-2854-4B48-9E83-91574DAB2087}" type="datetimeFigureOut">
              <a:rPr lang="tr-TR" smtClean="0"/>
              <a:t>22.12.2025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3FF7-5996-41FE-9F9A-F6CF4F025A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8727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D76EA-2854-4B48-9E83-91574DAB2087}" type="datetimeFigureOut">
              <a:rPr lang="tr-TR" smtClean="0"/>
              <a:t>22.12.2025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3FF7-5996-41FE-9F9A-F6CF4F025A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9458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D76EA-2854-4B48-9E83-91574DAB2087}" type="datetimeFigureOut">
              <a:rPr lang="tr-TR" smtClean="0"/>
              <a:t>22.12.2025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3FF7-5996-41FE-9F9A-F6CF4F025A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2586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D76EA-2854-4B48-9E83-91574DAB2087}" type="datetimeFigureOut">
              <a:rPr lang="tr-TR" smtClean="0"/>
              <a:t>22.12.2025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3FF7-5996-41FE-9F9A-F6CF4F025A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5615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D76EA-2854-4B48-9E83-91574DAB2087}" type="datetimeFigureOut">
              <a:rPr lang="tr-TR" smtClean="0"/>
              <a:t>22.12.2025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3FF7-5996-41FE-9F9A-F6CF4F025A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0963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D76EA-2854-4B48-9E83-91574DAB2087}" type="datetimeFigureOut">
              <a:rPr lang="tr-TR" smtClean="0"/>
              <a:t>22.12.2025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3FF7-5996-41FE-9F9A-F6CF4F025A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345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D76EA-2854-4B48-9E83-91574DAB2087}" type="datetimeFigureOut">
              <a:rPr lang="tr-TR" smtClean="0"/>
              <a:t>22.12.2025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3FF7-5996-41FE-9F9A-F6CF4F025A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6981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A383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8293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14934" y="471373"/>
            <a:ext cx="4475988" cy="1129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A383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097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D76EA-2854-4B48-9E83-91574DAB2087}" type="datetimeFigureOut">
              <a:rPr lang="tr-TR" smtClean="0"/>
              <a:t>22.12.2025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3FF7-5996-41FE-9F9A-F6CF4F025A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765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D76EA-2854-4B48-9E83-91574DAB2087}" type="datetimeFigureOut">
              <a:rPr lang="tr-TR" smtClean="0"/>
              <a:t>22.12.2025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3FF7-5996-41FE-9F9A-F6CF4F025A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002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D76EA-2854-4B48-9E83-91574DAB2087}" type="datetimeFigureOut">
              <a:rPr lang="tr-TR" smtClean="0"/>
              <a:t>22.12.2025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3FF7-5996-41FE-9F9A-F6CF4F025A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059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D76EA-2854-4B48-9E83-91574DAB2087}" type="datetimeFigureOut">
              <a:rPr lang="tr-TR" smtClean="0"/>
              <a:t>22.12.2025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3FF7-5996-41FE-9F9A-F6CF4F025A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466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D76EA-2854-4B48-9E83-91574DAB2087}" type="datetimeFigureOut">
              <a:rPr lang="tr-TR" smtClean="0"/>
              <a:t>22.12.2025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3FF7-5996-41FE-9F9A-F6CF4F025A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523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D76EA-2854-4B48-9E83-91574DAB2087}" type="datetimeFigureOut">
              <a:rPr lang="tr-TR" smtClean="0"/>
              <a:t>22.12.2025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3FF7-5996-41FE-9F9A-F6CF4F025A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249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D76EA-2854-4B48-9E83-91574DAB2087}" type="datetimeFigureOut">
              <a:rPr lang="tr-TR" smtClean="0"/>
              <a:t>22.12.2025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3FF7-5996-41FE-9F9A-F6CF4F025A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366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D76EA-2854-4B48-9E83-91574DAB2087}" type="datetimeFigureOut">
              <a:rPr lang="tr-TR" smtClean="0"/>
              <a:t>22.12.2025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3FF7-5996-41FE-9F9A-F6CF4F025A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596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11D76EA-2854-4B48-9E83-91574DAB2087}" type="datetimeFigureOut">
              <a:rPr lang="tr-TR" smtClean="0"/>
              <a:t>22.12.2025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6653FF7-5996-41FE-9F9A-F6CF4F025A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355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895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jpg"/><Relationship Id="rId9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5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DB539-5231-5D24-942F-C04294BC1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326136-E966-FC22-8C33-344DA4719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985" y="42332"/>
            <a:ext cx="9934627" cy="2971801"/>
          </a:xfrm>
        </p:spPr>
        <p:txBody>
          <a:bodyPr/>
          <a:lstStyle/>
          <a:p>
            <a:pPr algn="ctr"/>
            <a:r>
              <a:rPr lang="tr-TR" i="1" dirty="0">
                <a:latin typeface="Calibri"/>
                <a:cs typeface="Calibri"/>
              </a:rPr>
              <a:t>MAGİ APART  OTEL</a:t>
            </a:r>
            <a:br>
              <a:rPr lang="tr-TR" i="1" spc="-114" dirty="0">
                <a:latin typeface="Calibri"/>
                <a:cs typeface="Calibri"/>
              </a:rPr>
            </a:br>
            <a:r>
              <a:rPr lang="tr-TR" i="1" dirty="0">
                <a:latin typeface="Calibri"/>
                <a:cs typeface="Calibri"/>
              </a:rPr>
              <a:t>2024</a:t>
            </a:r>
            <a:r>
              <a:rPr lang="tr-TR" i="1" spc="-110" dirty="0">
                <a:latin typeface="Calibri"/>
                <a:cs typeface="Calibri"/>
              </a:rPr>
              <a:t> </a:t>
            </a:r>
            <a:r>
              <a:rPr lang="tr-TR" i="1" dirty="0">
                <a:latin typeface="Calibri"/>
                <a:cs typeface="Calibri"/>
              </a:rPr>
              <a:t>–</a:t>
            </a:r>
            <a:r>
              <a:rPr lang="tr-TR" i="1" spc="-120" dirty="0">
                <a:latin typeface="Calibri"/>
                <a:cs typeface="Calibri"/>
              </a:rPr>
              <a:t> </a:t>
            </a:r>
            <a:r>
              <a:rPr lang="tr-TR" i="1" dirty="0">
                <a:latin typeface="Calibri"/>
                <a:cs typeface="Calibri"/>
              </a:rPr>
              <a:t>2025</a:t>
            </a:r>
            <a:r>
              <a:rPr lang="tr-TR" i="1" spc="-105" dirty="0">
                <a:latin typeface="Calibri"/>
                <a:cs typeface="Calibri"/>
              </a:rPr>
              <a:t> </a:t>
            </a:r>
            <a:r>
              <a:rPr lang="tr-TR" i="1" dirty="0">
                <a:latin typeface="Calibri"/>
                <a:cs typeface="Calibri"/>
              </a:rPr>
              <a:t>SÜRDÜRÜLEBİLİR</a:t>
            </a:r>
            <a:r>
              <a:rPr lang="tr-TR" i="1" spc="-70" dirty="0">
                <a:latin typeface="Calibri"/>
                <a:cs typeface="Calibri"/>
              </a:rPr>
              <a:t> </a:t>
            </a:r>
            <a:r>
              <a:rPr lang="tr-TR" i="1" dirty="0">
                <a:latin typeface="Calibri"/>
                <a:cs typeface="Calibri"/>
              </a:rPr>
              <a:t>TURİZM</a:t>
            </a:r>
            <a:r>
              <a:rPr lang="tr-TR" i="1" spc="-90" dirty="0">
                <a:latin typeface="Calibri"/>
                <a:cs typeface="Calibri"/>
              </a:rPr>
              <a:t> </a:t>
            </a:r>
            <a:r>
              <a:rPr lang="tr-TR" i="1" spc="-10" dirty="0">
                <a:latin typeface="Calibri"/>
                <a:cs typeface="Calibri"/>
              </a:rPr>
              <a:t>RAPORLAMASI</a:t>
            </a:r>
            <a:endParaRPr lang="tr-TR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F4407F9E-4094-81F1-445D-449460C0889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981" y="2939845"/>
            <a:ext cx="11857704" cy="3918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4314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>
            <a:extLst>
              <a:ext uri="{FF2B5EF4-FFF2-40B4-BE49-F238E27FC236}">
                <a16:creationId xmlns:a16="http://schemas.microsoft.com/office/drawing/2014/main" id="{D962C1F7-C29F-1725-B1E6-CD2DE05E37D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475" y="675725"/>
            <a:ext cx="10770320" cy="533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34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CA233095-6FDA-C831-FF1B-E55D50751A3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0048" y="706154"/>
            <a:ext cx="10549022" cy="55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41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FD3D267E-F836-278F-C3E1-62B5E11FAA6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9038" y="731957"/>
            <a:ext cx="10454103" cy="504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9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68250F26-8156-D22C-1C58-A560A567C80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0233" y="587305"/>
            <a:ext cx="10146733" cy="564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25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9CA5C632-CE48-4B5B-3DF2-951479C6965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2522" y="664301"/>
            <a:ext cx="10463292" cy="546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88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4F4D75-6A63-78C3-FBC4-1DA44035B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970" y="810980"/>
            <a:ext cx="4458059" cy="1582390"/>
          </a:xfrm>
        </p:spPr>
        <p:txBody>
          <a:bodyPr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İNSAN KAYNAKLARI VE EĞİTİM</a:t>
            </a:r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BB7E75C1-6671-365F-9410-63B86E17FCB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4417" y="2393370"/>
            <a:ext cx="1750287" cy="1582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object 4">
            <a:extLst>
              <a:ext uri="{FF2B5EF4-FFF2-40B4-BE49-F238E27FC236}">
                <a16:creationId xmlns:a16="http://schemas.microsoft.com/office/drawing/2014/main" id="{60CFB288-B2E2-E465-00BC-FCAE0AE8B39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35495" y="2240190"/>
            <a:ext cx="1811169" cy="1735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C00DDA94-B5A0-8144-EC1E-F3D76BD8B439}"/>
              </a:ext>
            </a:extLst>
          </p:cNvPr>
          <p:cNvSpPr txBox="1"/>
          <p:nvPr/>
        </p:nvSpPr>
        <p:spPr>
          <a:xfrm>
            <a:off x="833284" y="4165899"/>
            <a:ext cx="3296265" cy="1777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ctr">
              <a:lnSpc>
                <a:spcPct val="101899"/>
              </a:lnSpc>
              <a:spcBef>
                <a:spcPts val="75"/>
              </a:spcBef>
            </a:pPr>
            <a:r>
              <a:rPr lang="tr-TR" sz="1800" dirty="0">
                <a:latin typeface="Calibri"/>
                <a:cs typeface="Calibri"/>
              </a:rPr>
              <a:t>Ekip</a:t>
            </a:r>
            <a:r>
              <a:rPr lang="tr-TR" sz="1800" spc="-2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üyelerimizi</a:t>
            </a:r>
            <a:r>
              <a:rPr lang="tr-TR" sz="1800" spc="-5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gerekli</a:t>
            </a:r>
            <a:r>
              <a:rPr lang="tr-TR" sz="1800" spc="-5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eğitim,</a:t>
            </a:r>
            <a:r>
              <a:rPr lang="tr-TR" sz="1800" spc="-4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tecrübe</a:t>
            </a:r>
            <a:r>
              <a:rPr lang="tr-TR" sz="1800" spc="1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ve</a:t>
            </a:r>
            <a:r>
              <a:rPr lang="tr-TR" sz="1800" spc="-1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yetkinliklere</a:t>
            </a:r>
            <a:r>
              <a:rPr lang="tr-TR" sz="1800" spc="-6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sahip,</a:t>
            </a:r>
            <a:r>
              <a:rPr lang="tr-TR" sz="1800" spc="-25" dirty="0">
                <a:latin typeface="Calibri"/>
                <a:cs typeface="Calibri"/>
              </a:rPr>
              <a:t> </a:t>
            </a:r>
            <a:r>
              <a:rPr lang="tr-TR" sz="1800" spc="-10" dirty="0">
                <a:latin typeface="Calibri"/>
                <a:cs typeface="Calibri"/>
              </a:rPr>
              <a:t>kurum </a:t>
            </a:r>
            <a:r>
              <a:rPr lang="tr-TR" sz="1800" dirty="0">
                <a:latin typeface="Calibri"/>
                <a:cs typeface="Calibri"/>
              </a:rPr>
              <a:t>kültürümüze,</a:t>
            </a:r>
            <a:r>
              <a:rPr lang="tr-TR" sz="1800" spc="-2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değerlerimize</a:t>
            </a:r>
            <a:r>
              <a:rPr lang="tr-TR" sz="1800" spc="-6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ve</a:t>
            </a:r>
            <a:r>
              <a:rPr lang="tr-TR" sz="1800" spc="-1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hedeflerimize</a:t>
            </a:r>
            <a:r>
              <a:rPr lang="tr-TR" sz="1800" spc="-6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uyumlu</a:t>
            </a:r>
            <a:r>
              <a:rPr lang="tr-TR" sz="1800" spc="-4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ve</a:t>
            </a:r>
            <a:r>
              <a:rPr lang="tr-TR" sz="1800" spc="-1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yerel</a:t>
            </a:r>
            <a:r>
              <a:rPr lang="tr-TR" sz="1800" spc="-25" dirty="0">
                <a:latin typeface="Calibri"/>
                <a:cs typeface="Calibri"/>
              </a:rPr>
              <a:t> </a:t>
            </a:r>
            <a:r>
              <a:rPr lang="tr-TR" sz="1800" spc="-20" dirty="0">
                <a:latin typeface="Calibri"/>
                <a:cs typeface="Calibri"/>
              </a:rPr>
              <a:t>halk </a:t>
            </a:r>
            <a:r>
              <a:rPr lang="tr-TR" sz="1800" dirty="0">
                <a:latin typeface="Calibri"/>
                <a:cs typeface="Calibri"/>
              </a:rPr>
              <a:t>içirişinden</a:t>
            </a:r>
            <a:r>
              <a:rPr lang="tr-TR" sz="1800" spc="-4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olmasına</a:t>
            </a:r>
            <a:r>
              <a:rPr lang="tr-TR" sz="1800" spc="-3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özen</a:t>
            </a:r>
            <a:r>
              <a:rPr lang="tr-TR" sz="1800" spc="-15" dirty="0">
                <a:latin typeface="Calibri"/>
                <a:cs typeface="Calibri"/>
              </a:rPr>
              <a:t> </a:t>
            </a:r>
            <a:r>
              <a:rPr lang="tr-TR" sz="1800" spc="-10" dirty="0">
                <a:latin typeface="Calibri"/>
                <a:cs typeface="Calibri"/>
              </a:rPr>
              <a:t>göstermekteyiz.</a:t>
            </a:r>
            <a:endParaRPr lang="tr-TR" sz="1800" dirty="0">
              <a:latin typeface="Calibri"/>
              <a:cs typeface="Calibri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3DAADA02-3EF4-137C-2A5F-C6BEC3A44241}"/>
              </a:ext>
            </a:extLst>
          </p:cNvPr>
          <p:cNvSpPr txBox="1"/>
          <p:nvPr/>
        </p:nvSpPr>
        <p:spPr>
          <a:xfrm>
            <a:off x="6466921" y="3979891"/>
            <a:ext cx="4348316" cy="2590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tr-TR" sz="1800" dirty="0">
                <a:latin typeface="Calibri"/>
                <a:cs typeface="Calibri"/>
              </a:rPr>
              <a:t>İnsan</a:t>
            </a:r>
            <a:r>
              <a:rPr lang="tr-TR" sz="1800" spc="-1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hakları</a:t>
            </a:r>
            <a:r>
              <a:rPr lang="tr-TR" sz="1800" spc="-2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hedeflerimizden</a:t>
            </a:r>
            <a:r>
              <a:rPr lang="tr-TR" sz="1800" spc="-5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biri,</a:t>
            </a:r>
            <a:r>
              <a:rPr lang="tr-TR" sz="1800" spc="-2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tüm</a:t>
            </a:r>
            <a:r>
              <a:rPr lang="tr-TR" sz="1800" spc="2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personellerimizin</a:t>
            </a:r>
            <a:r>
              <a:rPr lang="tr-TR" sz="1800" spc="-8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yıllık</a:t>
            </a:r>
            <a:r>
              <a:rPr lang="tr-TR" sz="1800" spc="-5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eğitim</a:t>
            </a:r>
            <a:r>
              <a:rPr lang="tr-TR" sz="1800" spc="-20" dirty="0">
                <a:latin typeface="Calibri"/>
                <a:cs typeface="Calibri"/>
              </a:rPr>
              <a:t> </a:t>
            </a:r>
            <a:r>
              <a:rPr lang="tr-TR" sz="1800" spc="-10" dirty="0">
                <a:latin typeface="Calibri"/>
                <a:cs typeface="Calibri"/>
              </a:rPr>
              <a:t>planı</a:t>
            </a:r>
            <a:endParaRPr lang="tr-TR" sz="1800" dirty="0">
              <a:latin typeface="Calibri"/>
              <a:cs typeface="Calibri"/>
            </a:endParaRPr>
          </a:p>
          <a:p>
            <a:pPr marL="3810" algn="ctr">
              <a:lnSpc>
                <a:spcPct val="100000"/>
              </a:lnSpc>
              <a:spcBef>
                <a:spcPts val="25"/>
              </a:spcBef>
            </a:pPr>
            <a:r>
              <a:rPr lang="tr-TR" sz="1800" dirty="0">
                <a:latin typeface="Calibri"/>
                <a:cs typeface="Calibri"/>
              </a:rPr>
              <a:t>doğrultusunda</a:t>
            </a:r>
            <a:r>
              <a:rPr lang="tr-TR" sz="1800" spc="-1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iş başı eğitimleri,</a:t>
            </a:r>
            <a:r>
              <a:rPr lang="tr-TR" sz="1800" spc="-6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İSG,</a:t>
            </a:r>
            <a:r>
              <a:rPr lang="tr-TR" sz="1800" spc="-2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çevre vb. eğitimlerini</a:t>
            </a:r>
            <a:r>
              <a:rPr lang="tr-TR" sz="1800" spc="-65" dirty="0">
                <a:latin typeface="Calibri"/>
                <a:cs typeface="Calibri"/>
              </a:rPr>
              <a:t> </a:t>
            </a:r>
            <a:r>
              <a:rPr lang="tr-TR" sz="1800" spc="-10" dirty="0">
                <a:latin typeface="Calibri"/>
                <a:cs typeface="Calibri"/>
              </a:rPr>
              <a:t>almalarının</a:t>
            </a:r>
            <a:endParaRPr lang="tr-TR" sz="1800" dirty="0">
              <a:latin typeface="Calibri"/>
              <a:cs typeface="Calibri"/>
            </a:endParaRPr>
          </a:p>
          <a:p>
            <a:pPr marL="231775" marR="217804" algn="ctr">
              <a:lnSpc>
                <a:spcPct val="100899"/>
              </a:lnSpc>
              <a:spcBef>
                <a:spcPts val="15"/>
              </a:spcBef>
            </a:pPr>
            <a:r>
              <a:rPr lang="tr-TR" sz="1800" dirty="0">
                <a:latin typeface="Calibri"/>
                <a:cs typeface="Calibri"/>
              </a:rPr>
              <a:t>sağlamak.</a:t>
            </a:r>
            <a:r>
              <a:rPr lang="tr-TR" sz="1800" spc="-3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Sezon</a:t>
            </a:r>
            <a:r>
              <a:rPr lang="tr-TR" sz="1800" spc="4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içerisinde</a:t>
            </a:r>
            <a:r>
              <a:rPr lang="tr-TR" sz="1800" spc="-1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eğitim</a:t>
            </a:r>
            <a:r>
              <a:rPr lang="tr-TR" sz="1800" spc="-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almayan</a:t>
            </a:r>
            <a:r>
              <a:rPr lang="tr-TR" sz="1800" spc="-10" dirty="0">
                <a:latin typeface="Calibri"/>
                <a:cs typeface="Calibri"/>
              </a:rPr>
              <a:t> personellerin</a:t>
            </a:r>
            <a:r>
              <a:rPr lang="tr-TR" sz="1800" spc="-45" dirty="0">
                <a:latin typeface="Calibri"/>
                <a:cs typeface="Calibri"/>
              </a:rPr>
              <a:t> </a:t>
            </a:r>
            <a:r>
              <a:rPr lang="tr-TR" sz="1800" spc="-10" dirty="0">
                <a:latin typeface="Calibri"/>
                <a:cs typeface="Calibri"/>
              </a:rPr>
              <a:t>tespitinin </a:t>
            </a:r>
            <a:r>
              <a:rPr lang="tr-TR" sz="1800" dirty="0">
                <a:latin typeface="Calibri"/>
                <a:cs typeface="Calibri"/>
              </a:rPr>
              <a:t>yapılması</a:t>
            </a:r>
            <a:r>
              <a:rPr lang="tr-TR" sz="1800" spc="-5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ve</a:t>
            </a:r>
            <a:r>
              <a:rPr lang="tr-TR" sz="1800" spc="-1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eğitim</a:t>
            </a:r>
            <a:r>
              <a:rPr lang="tr-TR" sz="1800" spc="-3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ihtiyacı</a:t>
            </a:r>
            <a:r>
              <a:rPr lang="tr-TR" sz="1800" spc="-2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doğrultusunda</a:t>
            </a:r>
            <a:r>
              <a:rPr lang="tr-TR" sz="1800" spc="1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eğitimlere</a:t>
            </a:r>
            <a:r>
              <a:rPr lang="tr-TR" sz="1800" spc="-80" dirty="0">
                <a:latin typeface="Calibri"/>
                <a:cs typeface="Calibri"/>
              </a:rPr>
              <a:t> </a:t>
            </a:r>
            <a:r>
              <a:rPr lang="tr-TR" sz="1800" spc="-10" dirty="0">
                <a:latin typeface="Calibri"/>
                <a:cs typeface="Calibri"/>
              </a:rPr>
              <a:t>katılımını sağlamaktayız.</a:t>
            </a:r>
            <a:endParaRPr lang="tr-TR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6473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868C048C-22AA-6481-C0DC-0DCB39435CDB}"/>
              </a:ext>
            </a:extLst>
          </p:cNvPr>
          <p:cNvSpPr txBox="1"/>
          <p:nvPr/>
        </p:nvSpPr>
        <p:spPr>
          <a:xfrm>
            <a:off x="646470" y="985373"/>
            <a:ext cx="7887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0" spc="-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Çalışanlarımıza</a:t>
            </a:r>
            <a:r>
              <a:rPr lang="tr-TR" sz="2400" b="0" spc="-10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spc="-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tr-TR" sz="2400" b="0" spc="-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ereceğimiz</a:t>
            </a:r>
            <a:r>
              <a:rPr lang="tr-TR" sz="2400" b="0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Eğitimler </a:t>
            </a:r>
            <a:r>
              <a:rPr lang="tr-TR" b="0" spc="-20" dirty="0">
                <a:latin typeface="Calibri Light"/>
                <a:cs typeface="Calibri Light"/>
              </a:rPr>
              <a:t>:</a:t>
            </a:r>
            <a:endParaRPr lang="tr-TR" dirty="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02E5399D-36ED-BA7A-7354-D12874ED88A5}"/>
              </a:ext>
            </a:extLst>
          </p:cNvPr>
          <p:cNvSpPr txBox="1"/>
          <p:nvPr/>
        </p:nvSpPr>
        <p:spPr>
          <a:xfrm>
            <a:off x="1420367" y="1825751"/>
            <a:ext cx="2176780" cy="1304925"/>
          </a:xfrm>
          <a:prstGeom prst="rect">
            <a:avLst/>
          </a:prstGeom>
          <a:solidFill>
            <a:srgbClr val="44536A"/>
          </a:solidFill>
          <a:ln w="12192">
            <a:solidFill>
              <a:srgbClr val="E7E6E6"/>
            </a:solidFill>
          </a:ln>
        </p:spPr>
        <p:txBody>
          <a:bodyPr vert="horz" wrap="square" lIns="0" tIns="299720" rIns="0" bIns="0" rtlCol="0">
            <a:spAutoFit/>
          </a:bodyPr>
          <a:lstStyle/>
          <a:p>
            <a:pPr marL="365125">
              <a:lnSpc>
                <a:spcPts val="2535"/>
              </a:lnSpc>
              <a:spcBef>
                <a:spcPts val="2360"/>
              </a:spcBef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İSTİSMAR</a:t>
            </a:r>
            <a:r>
              <a:rPr sz="22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endParaRPr sz="2200">
              <a:latin typeface="Calibri"/>
              <a:cs typeface="Calibri"/>
            </a:endParaRPr>
          </a:p>
          <a:p>
            <a:pPr marL="291465">
              <a:lnSpc>
                <a:spcPts val="2535"/>
              </a:lnSpc>
            </a:pP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TACİZ</a:t>
            </a:r>
            <a:r>
              <a:rPr sz="22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EĞİTİMİ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26CE780F-DE7F-593E-D0ED-8B62D9AC38A5}"/>
              </a:ext>
            </a:extLst>
          </p:cNvPr>
          <p:cNvSpPr txBox="1"/>
          <p:nvPr/>
        </p:nvSpPr>
        <p:spPr>
          <a:xfrm>
            <a:off x="3813047" y="1825751"/>
            <a:ext cx="2173605" cy="1304925"/>
          </a:xfrm>
          <a:prstGeom prst="rect">
            <a:avLst/>
          </a:prstGeom>
          <a:solidFill>
            <a:srgbClr val="44536A"/>
          </a:solidFill>
          <a:ln w="12192">
            <a:solidFill>
              <a:srgbClr val="E7E6E6"/>
            </a:solidFill>
          </a:ln>
        </p:spPr>
        <p:txBody>
          <a:bodyPr vert="horz" wrap="square" lIns="0" tIns="146050" rIns="0" bIns="0" rtlCol="0">
            <a:spAutoFit/>
          </a:bodyPr>
          <a:lstStyle/>
          <a:p>
            <a:pPr marL="3175" algn="ctr">
              <a:lnSpc>
                <a:spcPts val="2535"/>
              </a:lnSpc>
              <a:spcBef>
                <a:spcPts val="1150"/>
              </a:spcBef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HİJYEN</a:t>
            </a:r>
            <a:endParaRPr sz="2200">
              <a:latin typeface="Calibri"/>
              <a:cs typeface="Calibri"/>
            </a:endParaRPr>
          </a:p>
          <a:p>
            <a:pPr marL="2540" algn="ctr">
              <a:lnSpc>
                <a:spcPts val="2425"/>
              </a:lnSpc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SANİTASYON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ts val="2530"/>
              </a:lnSpc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EĞİTİMİ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619D0017-1119-705E-B7A4-3C6A4EDBC246}"/>
              </a:ext>
            </a:extLst>
          </p:cNvPr>
          <p:cNvSpPr txBox="1"/>
          <p:nvPr/>
        </p:nvSpPr>
        <p:spPr>
          <a:xfrm>
            <a:off x="6205728" y="1825751"/>
            <a:ext cx="2173605" cy="1304925"/>
          </a:xfrm>
          <a:prstGeom prst="rect">
            <a:avLst/>
          </a:prstGeom>
          <a:solidFill>
            <a:srgbClr val="44536A"/>
          </a:solidFill>
          <a:ln w="12192">
            <a:solidFill>
              <a:srgbClr val="E7E6E6"/>
            </a:solidFill>
          </a:ln>
        </p:spPr>
        <p:txBody>
          <a:bodyPr vert="horz" wrap="square" lIns="0" tIns="299720" rIns="0" bIns="0" rtlCol="0">
            <a:spAutoFit/>
          </a:bodyPr>
          <a:lstStyle/>
          <a:p>
            <a:pPr marL="635" algn="ctr">
              <a:lnSpc>
                <a:spcPts val="2535"/>
              </a:lnSpc>
              <a:spcBef>
                <a:spcPts val="2360"/>
              </a:spcBef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TEHLİKELİ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ts val="2535"/>
              </a:lnSpc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MADDE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EĞİTİMİ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C4150CD1-C62A-E95C-6006-3F20D917E408}"/>
              </a:ext>
            </a:extLst>
          </p:cNvPr>
          <p:cNvSpPr txBox="1"/>
          <p:nvPr/>
        </p:nvSpPr>
        <p:spPr>
          <a:xfrm>
            <a:off x="8595359" y="1825751"/>
            <a:ext cx="2176780" cy="1304925"/>
          </a:xfrm>
          <a:prstGeom prst="rect">
            <a:avLst/>
          </a:prstGeom>
          <a:solidFill>
            <a:srgbClr val="44536A"/>
          </a:solidFill>
          <a:ln w="12192">
            <a:solidFill>
              <a:srgbClr val="E7E6E6"/>
            </a:solidFill>
          </a:ln>
        </p:spPr>
        <p:txBody>
          <a:bodyPr vert="horz" wrap="square" lIns="0" tIns="172720" rIns="0" bIns="0" rtlCol="0">
            <a:spAutoFit/>
          </a:bodyPr>
          <a:lstStyle/>
          <a:p>
            <a:pPr marL="447040" marR="438784" indent="1905" algn="ctr">
              <a:lnSpc>
                <a:spcPct val="91900"/>
              </a:lnSpc>
              <a:spcBef>
                <a:spcPts val="1360"/>
              </a:spcBef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KİMYASAL KULLANIMI EĞİTİMİ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5AEF0FF5-F748-D72C-5995-EBD126E5CD4E}"/>
              </a:ext>
            </a:extLst>
          </p:cNvPr>
          <p:cNvSpPr txBox="1"/>
          <p:nvPr/>
        </p:nvSpPr>
        <p:spPr>
          <a:xfrm>
            <a:off x="1420367" y="3349752"/>
            <a:ext cx="2176780" cy="1304925"/>
          </a:xfrm>
          <a:prstGeom prst="rect">
            <a:avLst/>
          </a:prstGeom>
          <a:solidFill>
            <a:srgbClr val="44536A"/>
          </a:solidFill>
          <a:ln w="12192">
            <a:solidFill>
              <a:srgbClr val="E7E6E6"/>
            </a:solidFill>
          </a:ln>
        </p:spPr>
        <p:txBody>
          <a:bodyPr vert="horz" wrap="square" lIns="0" tIns="298450" rIns="0" bIns="0" rtlCol="0">
            <a:spAutoFit/>
          </a:bodyPr>
          <a:lstStyle/>
          <a:p>
            <a:pPr algn="ctr">
              <a:lnSpc>
                <a:spcPts val="2535"/>
              </a:lnSpc>
              <a:spcBef>
                <a:spcPts val="2350"/>
              </a:spcBef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GIDA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GÜVENLİĞİ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ts val="2535"/>
              </a:lnSpc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EĞİTİMİ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469BC788-0C03-C633-7E8F-42C04E61157A}"/>
              </a:ext>
            </a:extLst>
          </p:cNvPr>
          <p:cNvSpPr txBox="1"/>
          <p:nvPr/>
        </p:nvSpPr>
        <p:spPr>
          <a:xfrm>
            <a:off x="3813047" y="3349752"/>
            <a:ext cx="2173605" cy="1304925"/>
          </a:xfrm>
          <a:prstGeom prst="rect">
            <a:avLst/>
          </a:prstGeom>
          <a:solidFill>
            <a:srgbClr val="44536A"/>
          </a:solidFill>
          <a:ln w="12192">
            <a:solidFill>
              <a:srgbClr val="E7E6E6"/>
            </a:solidFill>
          </a:ln>
        </p:spPr>
        <p:txBody>
          <a:bodyPr vert="horz" wrap="square" lIns="0" tIns="298450" rIns="0" bIns="0" rtlCol="0">
            <a:spAutoFit/>
          </a:bodyPr>
          <a:lstStyle/>
          <a:p>
            <a:pPr marL="1270" algn="ctr">
              <a:lnSpc>
                <a:spcPts val="2535"/>
              </a:lnSpc>
              <a:spcBef>
                <a:spcPts val="2350"/>
              </a:spcBef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İŞ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GÜVENLİĞİ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ts val="2535"/>
              </a:lnSpc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EĞİTİMİ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CF005EB7-DAE7-CD9E-4953-980C530356DF}"/>
              </a:ext>
            </a:extLst>
          </p:cNvPr>
          <p:cNvSpPr txBox="1"/>
          <p:nvPr/>
        </p:nvSpPr>
        <p:spPr>
          <a:xfrm>
            <a:off x="6205728" y="3349752"/>
            <a:ext cx="2173605" cy="1304925"/>
          </a:xfrm>
          <a:prstGeom prst="rect">
            <a:avLst/>
          </a:prstGeom>
          <a:solidFill>
            <a:srgbClr val="44536A"/>
          </a:solidFill>
          <a:ln w="12192">
            <a:solidFill>
              <a:srgbClr val="E7E6E6"/>
            </a:solidFill>
          </a:ln>
        </p:spPr>
        <p:txBody>
          <a:bodyPr vert="horz" wrap="square" lIns="0" tIns="298450" rIns="0" bIns="0" rtlCol="0">
            <a:spAutoFit/>
          </a:bodyPr>
          <a:lstStyle/>
          <a:p>
            <a:pPr algn="ctr">
              <a:lnSpc>
                <a:spcPts val="2535"/>
              </a:lnSpc>
              <a:spcBef>
                <a:spcPts val="2350"/>
              </a:spcBef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SÜRDÜRÜLEBİLİR</a:t>
            </a:r>
            <a:endParaRPr sz="2200" dirty="0">
              <a:latin typeface="Calibri"/>
              <a:cs typeface="Calibri"/>
            </a:endParaRPr>
          </a:p>
          <a:p>
            <a:pPr algn="ctr">
              <a:lnSpc>
                <a:spcPts val="2535"/>
              </a:lnSpc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TURİZM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CC81A21C-20BF-80F6-8030-5F8C1B6F019B}"/>
              </a:ext>
            </a:extLst>
          </p:cNvPr>
          <p:cNvSpPr txBox="1"/>
          <p:nvPr/>
        </p:nvSpPr>
        <p:spPr>
          <a:xfrm>
            <a:off x="8595359" y="3349752"/>
            <a:ext cx="2176780" cy="1304925"/>
          </a:xfrm>
          <a:prstGeom prst="rect">
            <a:avLst/>
          </a:prstGeom>
          <a:solidFill>
            <a:srgbClr val="44536A"/>
          </a:solidFill>
          <a:ln w="12192">
            <a:solidFill>
              <a:srgbClr val="E7E6E6"/>
            </a:solidFill>
          </a:ln>
        </p:spPr>
        <p:txBody>
          <a:bodyPr vert="horz" wrap="square" lIns="0" tIns="298450" rIns="0" bIns="0" rtlCol="0">
            <a:spAutoFit/>
          </a:bodyPr>
          <a:lstStyle/>
          <a:p>
            <a:pPr marL="1270" algn="ctr">
              <a:lnSpc>
                <a:spcPts val="2535"/>
              </a:lnSpc>
              <a:spcBef>
                <a:spcPts val="2350"/>
              </a:spcBef>
            </a:pP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KAPALI</a:t>
            </a:r>
            <a:r>
              <a:rPr sz="22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ALAN</a:t>
            </a:r>
            <a:endParaRPr sz="2200">
              <a:latin typeface="Calibri"/>
              <a:cs typeface="Calibri"/>
            </a:endParaRPr>
          </a:p>
          <a:p>
            <a:pPr marL="1270" algn="ctr">
              <a:lnSpc>
                <a:spcPts val="2535"/>
              </a:lnSpc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EĞİTİMİ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2" name="object 11">
            <a:extLst>
              <a:ext uri="{FF2B5EF4-FFF2-40B4-BE49-F238E27FC236}">
                <a16:creationId xmlns:a16="http://schemas.microsoft.com/office/drawing/2014/main" id="{68734130-118A-0933-5F1D-4F50A995B508}"/>
              </a:ext>
            </a:extLst>
          </p:cNvPr>
          <p:cNvSpPr txBox="1"/>
          <p:nvPr/>
        </p:nvSpPr>
        <p:spPr>
          <a:xfrm>
            <a:off x="1420367" y="4870703"/>
            <a:ext cx="2176780" cy="1304925"/>
          </a:xfrm>
          <a:prstGeom prst="rect">
            <a:avLst/>
          </a:prstGeom>
          <a:solidFill>
            <a:srgbClr val="44536A"/>
          </a:solidFill>
          <a:ln w="12192">
            <a:solidFill>
              <a:srgbClr val="E7E6E6"/>
            </a:solidFill>
          </a:ln>
        </p:spPr>
        <p:txBody>
          <a:bodyPr vert="horz" wrap="square" lIns="0" tIns="300355" rIns="0" bIns="0" rtlCol="0">
            <a:spAutoFit/>
          </a:bodyPr>
          <a:lstStyle/>
          <a:p>
            <a:pPr algn="ctr">
              <a:lnSpc>
                <a:spcPts val="2530"/>
              </a:lnSpc>
              <a:spcBef>
                <a:spcPts val="2365"/>
              </a:spcBef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YÜKSEKTE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ts val="2530"/>
              </a:lnSpc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ÇALIŞMA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EĞİTİMİ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3" name="object 12">
            <a:extLst>
              <a:ext uri="{FF2B5EF4-FFF2-40B4-BE49-F238E27FC236}">
                <a16:creationId xmlns:a16="http://schemas.microsoft.com/office/drawing/2014/main" id="{F9ECC574-2F35-41F1-B56B-E805711B1596}"/>
              </a:ext>
            </a:extLst>
          </p:cNvPr>
          <p:cNvSpPr txBox="1"/>
          <p:nvPr/>
        </p:nvSpPr>
        <p:spPr>
          <a:xfrm>
            <a:off x="3813047" y="4870703"/>
            <a:ext cx="2173605" cy="1304925"/>
          </a:xfrm>
          <a:prstGeom prst="rect">
            <a:avLst/>
          </a:prstGeom>
          <a:solidFill>
            <a:srgbClr val="44536A"/>
          </a:solidFill>
          <a:ln w="12192">
            <a:solidFill>
              <a:srgbClr val="E7E6E6"/>
            </a:solidFill>
          </a:ln>
        </p:spPr>
        <p:txBody>
          <a:bodyPr vert="horz" wrap="square" lIns="0" tIns="132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40"/>
              </a:spcBef>
            </a:pPr>
            <a:endParaRPr sz="2200">
              <a:latin typeface="Times New Roman"/>
              <a:cs typeface="Times New Roman"/>
            </a:endParaRPr>
          </a:p>
          <a:p>
            <a:pPr marL="163195">
              <a:lnSpc>
                <a:spcPct val="100000"/>
              </a:lnSpc>
              <a:spcBef>
                <a:spcPts val="5"/>
              </a:spcBef>
            </a:pP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YANGIN</a:t>
            </a:r>
            <a:r>
              <a:rPr sz="22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EĞİTİMİ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4" name="object 13">
            <a:extLst>
              <a:ext uri="{FF2B5EF4-FFF2-40B4-BE49-F238E27FC236}">
                <a16:creationId xmlns:a16="http://schemas.microsoft.com/office/drawing/2014/main" id="{73DA12CE-CEDD-0F23-FCFC-47A536DDA2A8}"/>
              </a:ext>
            </a:extLst>
          </p:cNvPr>
          <p:cNvSpPr txBox="1"/>
          <p:nvPr/>
        </p:nvSpPr>
        <p:spPr>
          <a:xfrm>
            <a:off x="6205728" y="4870703"/>
            <a:ext cx="2173605" cy="1304925"/>
          </a:xfrm>
          <a:prstGeom prst="rect">
            <a:avLst/>
          </a:prstGeom>
          <a:solidFill>
            <a:srgbClr val="44536A"/>
          </a:solidFill>
          <a:ln w="12192">
            <a:solidFill>
              <a:srgbClr val="E7E6E6"/>
            </a:solidFill>
          </a:ln>
        </p:spPr>
        <p:txBody>
          <a:bodyPr vert="horz" wrap="square" lIns="0" tIns="300355" rIns="0" bIns="0" rtlCol="0">
            <a:spAutoFit/>
          </a:bodyPr>
          <a:lstStyle/>
          <a:p>
            <a:pPr marL="1270" algn="ctr">
              <a:lnSpc>
                <a:spcPts val="2530"/>
              </a:lnSpc>
              <a:spcBef>
                <a:spcPts val="2365"/>
              </a:spcBef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LEGİONELLA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ts val="2530"/>
              </a:lnSpc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EĞİTİMİ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5" name="object 14">
            <a:extLst>
              <a:ext uri="{FF2B5EF4-FFF2-40B4-BE49-F238E27FC236}">
                <a16:creationId xmlns:a16="http://schemas.microsoft.com/office/drawing/2014/main" id="{5ECC9AEC-8076-D085-1860-8B681C7FC70F}"/>
              </a:ext>
            </a:extLst>
          </p:cNvPr>
          <p:cNvSpPr txBox="1"/>
          <p:nvPr/>
        </p:nvSpPr>
        <p:spPr>
          <a:xfrm>
            <a:off x="8595359" y="4870703"/>
            <a:ext cx="2176780" cy="1304925"/>
          </a:xfrm>
          <a:prstGeom prst="rect">
            <a:avLst/>
          </a:prstGeom>
          <a:solidFill>
            <a:srgbClr val="44536A"/>
          </a:solidFill>
          <a:ln w="12192">
            <a:solidFill>
              <a:srgbClr val="E7E6E6"/>
            </a:solidFill>
          </a:ln>
        </p:spPr>
        <p:txBody>
          <a:bodyPr vert="horz" wrap="square" lIns="0" tIns="132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40"/>
              </a:spcBef>
            </a:pPr>
            <a:endParaRPr sz="2200">
              <a:latin typeface="Times New Roman"/>
              <a:cs typeface="Times New Roman"/>
            </a:endParaRPr>
          </a:p>
          <a:p>
            <a:pPr marL="242570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ÇEVRE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EĞİTİMİ</a:t>
            </a:r>
            <a:endParaRPr sz="2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7068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4B8BE4E3-EC55-3DDB-6DCE-7EE72ADD0A71}"/>
              </a:ext>
            </a:extLst>
          </p:cNvPr>
          <p:cNvSpPr txBox="1"/>
          <p:nvPr/>
        </p:nvSpPr>
        <p:spPr>
          <a:xfrm>
            <a:off x="961103" y="1432043"/>
            <a:ext cx="3630562" cy="280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790"/>
              </a:spcBef>
            </a:pPr>
            <a:r>
              <a:rPr lang="tr-TR" sz="1800" b="1" dirty="0">
                <a:latin typeface="Calibri"/>
                <a:cs typeface="Calibri"/>
              </a:rPr>
              <a:t>İşe</a:t>
            </a:r>
            <a:r>
              <a:rPr lang="tr-TR" sz="1800" b="1" spc="-5" dirty="0">
                <a:latin typeface="Calibri"/>
                <a:cs typeface="Calibri"/>
              </a:rPr>
              <a:t> </a:t>
            </a:r>
            <a:r>
              <a:rPr lang="tr-TR" sz="1800" b="1" dirty="0">
                <a:latin typeface="Calibri"/>
                <a:cs typeface="Calibri"/>
              </a:rPr>
              <a:t>alım</a:t>
            </a:r>
            <a:r>
              <a:rPr lang="tr-TR" sz="1800" b="1" spc="-30" dirty="0">
                <a:latin typeface="Calibri"/>
                <a:cs typeface="Calibri"/>
              </a:rPr>
              <a:t> </a:t>
            </a:r>
            <a:r>
              <a:rPr lang="tr-TR" sz="1800" b="1" spc="-10" dirty="0">
                <a:latin typeface="Calibri"/>
                <a:cs typeface="Calibri"/>
              </a:rPr>
              <a:t>süreci;</a:t>
            </a:r>
            <a:endParaRPr lang="tr-TR" sz="1800" dirty="0">
              <a:latin typeface="Calibri"/>
              <a:cs typeface="Calibri"/>
            </a:endParaRPr>
          </a:p>
          <a:p>
            <a:pPr marL="45720" marR="39370" indent="4445" algn="ctr">
              <a:lnSpc>
                <a:spcPts val="2590"/>
              </a:lnSpc>
              <a:spcBef>
                <a:spcPts val="1025"/>
              </a:spcBef>
            </a:pPr>
            <a:r>
              <a:rPr lang="tr-TR" sz="1800" spc="-10" dirty="0">
                <a:latin typeface="Calibri"/>
                <a:cs typeface="Calibri"/>
              </a:rPr>
              <a:t>İşletmemizde</a:t>
            </a:r>
            <a:r>
              <a:rPr lang="tr-TR" sz="1800" spc="-6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İnsan</a:t>
            </a:r>
            <a:r>
              <a:rPr lang="tr-TR" sz="1800" spc="-10" dirty="0">
                <a:latin typeface="Calibri"/>
                <a:cs typeface="Calibri"/>
              </a:rPr>
              <a:t> Kaynakları müdürü/Şefinin</a:t>
            </a:r>
            <a:r>
              <a:rPr lang="tr-TR" sz="1800" spc="-8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çizmiş</a:t>
            </a:r>
            <a:r>
              <a:rPr lang="tr-TR" sz="1800" spc="-4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olduğu</a:t>
            </a:r>
            <a:r>
              <a:rPr lang="tr-TR" sz="1800" spc="-40" dirty="0">
                <a:latin typeface="Calibri"/>
                <a:cs typeface="Calibri"/>
              </a:rPr>
              <a:t> </a:t>
            </a:r>
            <a:r>
              <a:rPr lang="tr-TR" sz="1800" spc="-10" dirty="0">
                <a:latin typeface="Calibri"/>
                <a:cs typeface="Calibri"/>
              </a:rPr>
              <a:t>çerçeve </a:t>
            </a:r>
            <a:r>
              <a:rPr lang="tr-TR" sz="1800" dirty="0">
                <a:latin typeface="Calibri"/>
                <a:cs typeface="Calibri"/>
              </a:rPr>
              <a:t>doğrultusun</a:t>
            </a:r>
            <a:r>
              <a:rPr lang="tr-TR" sz="1800" spc="-10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da</a:t>
            </a:r>
            <a:r>
              <a:rPr lang="tr-TR" sz="1800" spc="-3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işe</a:t>
            </a:r>
            <a:r>
              <a:rPr lang="tr-TR" sz="1800" spc="-3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alım</a:t>
            </a:r>
            <a:r>
              <a:rPr lang="tr-TR" spc="-35" dirty="0">
                <a:latin typeface="Calibri"/>
                <a:cs typeface="Calibri"/>
              </a:rPr>
              <a:t> </a:t>
            </a:r>
            <a:r>
              <a:rPr lang="tr-TR" sz="1800" spc="-10" dirty="0">
                <a:latin typeface="Calibri"/>
                <a:cs typeface="Calibri"/>
              </a:rPr>
              <a:t>işlemleri</a:t>
            </a:r>
            <a:r>
              <a:rPr lang="tr-TR" dirty="0">
                <a:latin typeface="Calibri"/>
                <a:cs typeface="Calibri"/>
              </a:rPr>
              <a:t> </a:t>
            </a:r>
            <a:r>
              <a:rPr lang="tr-TR" sz="1800" spc="-30" dirty="0">
                <a:latin typeface="Calibri"/>
                <a:cs typeface="Calibri"/>
              </a:rPr>
              <a:t>yapılmaktadır.</a:t>
            </a:r>
            <a:r>
              <a:rPr lang="tr-TR" sz="1800" spc="-8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İşe alımlarda</a:t>
            </a:r>
            <a:r>
              <a:rPr lang="tr-TR" sz="1800" spc="-55" dirty="0">
                <a:latin typeface="Calibri"/>
                <a:cs typeface="Calibri"/>
              </a:rPr>
              <a:t> </a:t>
            </a:r>
            <a:r>
              <a:rPr lang="tr-TR" sz="1800" spc="-10" dirty="0">
                <a:latin typeface="Calibri"/>
                <a:cs typeface="Calibri"/>
              </a:rPr>
              <a:t>adil, </a:t>
            </a:r>
            <a:r>
              <a:rPr lang="tr-TR" sz="1800" spc="-20" dirty="0">
                <a:latin typeface="Calibri"/>
                <a:cs typeface="Calibri"/>
              </a:rPr>
              <a:t>objektif,</a:t>
            </a:r>
            <a:r>
              <a:rPr lang="tr-TR" sz="1800" spc="-10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dürüst,</a:t>
            </a:r>
            <a:r>
              <a:rPr lang="tr-TR" sz="1800" spc="-7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güçlü</a:t>
            </a:r>
            <a:r>
              <a:rPr lang="tr-TR" sz="1800" spc="-7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iletişim,</a:t>
            </a:r>
            <a:r>
              <a:rPr lang="tr-TR" sz="1800" spc="-55" dirty="0">
                <a:latin typeface="Calibri"/>
                <a:cs typeface="Calibri"/>
              </a:rPr>
              <a:t> </a:t>
            </a:r>
            <a:r>
              <a:rPr lang="tr-TR" sz="1800" spc="-10" dirty="0">
                <a:latin typeface="Calibri"/>
                <a:cs typeface="Calibri"/>
              </a:rPr>
              <a:t>kendine </a:t>
            </a:r>
            <a:r>
              <a:rPr lang="tr-TR" sz="1800" dirty="0">
                <a:latin typeface="Calibri"/>
                <a:cs typeface="Calibri"/>
              </a:rPr>
              <a:t>güvenen,</a:t>
            </a:r>
            <a:r>
              <a:rPr lang="tr-TR" sz="1800" spc="-85" dirty="0">
                <a:latin typeface="Calibri"/>
                <a:cs typeface="Calibri"/>
              </a:rPr>
              <a:t> </a:t>
            </a:r>
            <a:r>
              <a:rPr lang="tr-TR" sz="1800" spc="-20" dirty="0">
                <a:latin typeface="Calibri"/>
                <a:cs typeface="Calibri"/>
              </a:rPr>
              <a:t>pozitif,</a:t>
            </a:r>
            <a:r>
              <a:rPr lang="tr-TR" sz="1800" spc="-10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çözüm</a:t>
            </a:r>
            <a:r>
              <a:rPr lang="tr-TR" sz="1800" spc="-8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odaklı</a:t>
            </a:r>
            <a:r>
              <a:rPr lang="tr-TR" sz="1800" spc="-60" dirty="0">
                <a:latin typeface="Calibri"/>
                <a:cs typeface="Calibri"/>
              </a:rPr>
              <a:t> </a:t>
            </a:r>
            <a:r>
              <a:rPr lang="tr-TR" sz="1800" spc="-10" dirty="0">
                <a:latin typeface="Calibri"/>
                <a:cs typeface="Calibri"/>
              </a:rPr>
              <a:t>kişiler</a:t>
            </a:r>
            <a:r>
              <a:rPr lang="tr-TR" dirty="0">
                <a:latin typeface="Calibri"/>
                <a:cs typeface="Calibri"/>
              </a:rPr>
              <a:t> </a:t>
            </a:r>
            <a:r>
              <a:rPr lang="tr-TR" sz="1800" spc="-10" dirty="0">
                <a:latin typeface="Calibri"/>
                <a:cs typeface="Calibri"/>
              </a:rPr>
              <a:t>seçilir.</a:t>
            </a:r>
            <a:endParaRPr lang="tr-TR" sz="1800" dirty="0">
              <a:latin typeface="Calibri"/>
              <a:cs typeface="Calibri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A50F457A-D6C0-B6DC-12DC-861CBA9E6C71}"/>
              </a:ext>
            </a:extLst>
          </p:cNvPr>
          <p:cNvSpPr txBox="1"/>
          <p:nvPr/>
        </p:nvSpPr>
        <p:spPr>
          <a:xfrm>
            <a:off x="6565489" y="1432043"/>
            <a:ext cx="3168445" cy="1993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790"/>
              </a:spcBef>
            </a:pPr>
            <a:r>
              <a:rPr lang="tr-TR" sz="1800" b="1" dirty="0">
                <a:latin typeface="Calibri"/>
                <a:cs typeface="Calibri"/>
              </a:rPr>
              <a:t>Adil</a:t>
            </a:r>
            <a:r>
              <a:rPr lang="tr-TR" sz="1800" b="1" spc="-40" dirty="0">
                <a:latin typeface="Calibri"/>
                <a:cs typeface="Calibri"/>
              </a:rPr>
              <a:t> </a:t>
            </a:r>
            <a:r>
              <a:rPr lang="tr-TR" sz="1800" b="1" spc="-10" dirty="0">
                <a:latin typeface="Calibri"/>
                <a:cs typeface="Calibri"/>
              </a:rPr>
              <a:t>Ücretlendirme;</a:t>
            </a:r>
            <a:endParaRPr lang="tr-TR" sz="1800" dirty="0">
              <a:latin typeface="Calibri"/>
              <a:cs typeface="Calibri"/>
            </a:endParaRPr>
          </a:p>
          <a:p>
            <a:pPr marL="12700" marR="5080" indent="2540" algn="ctr">
              <a:lnSpc>
                <a:spcPct val="90000"/>
              </a:lnSpc>
              <a:spcBef>
                <a:spcPts val="985"/>
              </a:spcBef>
            </a:pPr>
            <a:r>
              <a:rPr lang="tr-TR" sz="1800" dirty="0">
                <a:latin typeface="Calibri"/>
                <a:cs typeface="Calibri"/>
              </a:rPr>
              <a:t>Çalışanlarımız</a:t>
            </a:r>
            <a:r>
              <a:rPr lang="tr-TR" sz="1800" spc="-15" dirty="0">
                <a:latin typeface="Calibri"/>
                <a:cs typeface="Calibri"/>
              </a:rPr>
              <a:t> </a:t>
            </a:r>
            <a:r>
              <a:rPr lang="tr-TR" sz="1800" spc="-10" dirty="0">
                <a:latin typeface="Calibri"/>
                <a:cs typeface="Calibri"/>
              </a:rPr>
              <a:t>tesislerimizde</a:t>
            </a:r>
            <a:r>
              <a:rPr lang="tr-TR" sz="1800" spc="-45" dirty="0">
                <a:latin typeface="Calibri"/>
                <a:cs typeface="Calibri"/>
              </a:rPr>
              <a:t> </a:t>
            </a:r>
            <a:r>
              <a:rPr lang="tr-TR" sz="1800" spc="-25" dirty="0">
                <a:latin typeface="Calibri"/>
                <a:cs typeface="Calibri"/>
              </a:rPr>
              <a:t>işe </a:t>
            </a:r>
            <a:r>
              <a:rPr lang="tr-TR" sz="1800" dirty="0">
                <a:latin typeface="Calibri"/>
                <a:cs typeface="Calibri"/>
              </a:rPr>
              <a:t>başlamadan</a:t>
            </a:r>
            <a:r>
              <a:rPr lang="tr-TR" sz="1800" spc="-6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önce</a:t>
            </a:r>
            <a:r>
              <a:rPr lang="tr-TR" sz="1800" spc="-6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alacakları</a:t>
            </a:r>
            <a:r>
              <a:rPr lang="tr-TR" sz="1800" spc="-25" dirty="0">
                <a:latin typeface="Calibri"/>
                <a:cs typeface="Calibri"/>
              </a:rPr>
              <a:t> </a:t>
            </a:r>
            <a:r>
              <a:rPr lang="tr-TR" sz="1800" spc="-10" dirty="0">
                <a:latin typeface="Calibri"/>
                <a:cs typeface="Calibri"/>
              </a:rPr>
              <a:t>ücret, </a:t>
            </a:r>
            <a:r>
              <a:rPr lang="tr-TR" sz="1800" dirty="0">
                <a:latin typeface="Calibri"/>
                <a:cs typeface="Calibri"/>
              </a:rPr>
              <a:t>çalışma</a:t>
            </a:r>
            <a:r>
              <a:rPr lang="tr-TR" sz="1800" spc="-4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şartları,</a:t>
            </a:r>
            <a:r>
              <a:rPr lang="tr-TR" sz="1800" spc="-6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çalışma</a:t>
            </a:r>
            <a:r>
              <a:rPr lang="tr-TR" sz="1800" spc="-15" dirty="0">
                <a:latin typeface="Calibri"/>
                <a:cs typeface="Calibri"/>
              </a:rPr>
              <a:t> </a:t>
            </a:r>
            <a:r>
              <a:rPr lang="tr-TR" sz="1800" spc="-10" dirty="0">
                <a:latin typeface="Calibri"/>
                <a:cs typeface="Calibri"/>
              </a:rPr>
              <a:t>saatleri, ücretlerini</a:t>
            </a:r>
            <a:r>
              <a:rPr lang="tr-TR" sz="1800" spc="-7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ne</a:t>
            </a:r>
            <a:r>
              <a:rPr lang="tr-TR" sz="1800" spc="-4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zaman</a:t>
            </a:r>
            <a:r>
              <a:rPr lang="tr-TR" sz="1800" spc="-6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alacakları</a:t>
            </a:r>
            <a:r>
              <a:rPr lang="tr-TR" sz="1800" spc="-25" dirty="0">
                <a:latin typeface="Calibri"/>
                <a:cs typeface="Calibri"/>
              </a:rPr>
              <a:t> </a:t>
            </a:r>
            <a:r>
              <a:rPr lang="tr-TR" sz="1800" spc="-20" dirty="0">
                <a:latin typeface="Calibri"/>
                <a:cs typeface="Calibri"/>
              </a:rPr>
              <a:t>gibi </a:t>
            </a:r>
            <a:r>
              <a:rPr lang="tr-TR" sz="1800" spc="-10" dirty="0">
                <a:latin typeface="Calibri"/>
                <a:cs typeface="Calibri"/>
              </a:rPr>
              <a:t>konularda</a:t>
            </a:r>
            <a:r>
              <a:rPr lang="tr-TR" sz="1800" spc="-100" dirty="0">
                <a:latin typeface="Calibri"/>
                <a:cs typeface="Calibri"/>
              </a:rPr>
              <a:t> </a:t>
            </a:r>
            <a:r>
              <a:rPr lang="tr-TR" sz="1800" spc="-10" dirty="0">
                <a:latin typeface="Calibri"/>
                <a:cs typeface="Calibri"/>
              </a:rPr>
              <a:t>bilgilendirilirler.</a:t>
            </a:r>
            <a:endParaRPr lang="tr-TR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602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35FBAC4-6BF0-99F3-F319-1A2C9F388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808703"/>
          </a:xfrm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ÇEVRE DOSTU İŞLETME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57A1AC3D-5CF1-F880-9B84-168730A04EBA}"/>
              </a:ext>
            </a:extLst>
          </p:cNvPr>
          <p:cNvSpPr/>
          <p:nvPr/>
        </p:nvSpPr>
        <p:spPr>
          <a:xfrm>
            <a:off x="2609088" y="1484375"/>
            <a:ext cx="6974205" cy="1005840"/>
          </a:xfrm>
          <a:custGeom>
            <a:avLst/>
            <a:gdLst/>
            <a:ahLst/>
            <a:cxnLst/>
            <a:rect l="l" t="t" r="r" b="b"/>
            <a:pathLst>
              <a:path w="6974205" h="1005839">
                <a:moveTo>
                  <a:pt x="6806184" y="0"/>
                </a:moveTo>
                <a:lnTo>
                  <a:pt x="167639" y="0"/>
                </a:lnTo>
                <a:lnTo>
                  <a:pt x="123075" y="5988"/>
                </a:lnTo>
                <a:lnTo>
                  <a:pt x="83029" y="22888"/>
                </a:lnTo>
                <a:lnTo>
                  <a:pt x="49101" y="49101"/>
                </a:lnTo>
                <a:lnTo>
                  <a:pt x="22888" y="83029"/>
                </a:lnTo>
                <a:lnTo>
                  <a:pt x="5988" y="123075"/>
                </a:lnTo>
                <a:lnTo>
                  <a:pt x="0" y="167639"/>
                </a:lnTo>
                <a:lnTo>
                  <a:pt x="0" y="838200"/>
                </a:lnTo>
                <a:lnTo>
                  <a:pt x="5988" y="882764"/>
                </a:lnTo>
                <a:lnTo>
                  <a:pt x="22888" y="922810"/>
                </a:lnTo>
                <a:lnTo>
                  <a:pt x="49101" y="956738"/>
                </a:lnTo>
                <a:lnTo>
                  <a:pt x="83029" y="982951"/>
                </a:lnTo>
                <a:lnTo>
                  <a:pt x="123075" y="999851"/>
                </a:lnTo>
                <a:lnTo>
                  <a:pt x="167639" y="1005839"/>
                </a:lnTo>
                <a:lnTo>
                  <a:pt x="6806184" y="1005839"/>
                </a:lnTo>
                <a:lnTo>
                  <a:pt x="6850748" y="999851"/>
                </a:lnTo>
                <a:lnTo>
                  <a:pt x="6890794" y="982951"/>
                </a:lnTo>
                <a:lnTo>
                  <a:pt x="6924722" y="956738"/>
                </a:lnTo>
                <a:lnTo>
                  <a:pt x="6950935" y="922810"/>
                </a:lnTo>
                <a:lnTo>
                  <a:pt x="6967835" y="882764"/>
                </a:lnTo>
                <a:lnTo>
                  <a:pt x="6973823" y="838200"/>
                </a:lnTo>
                <a:lnTo>
                  <a:pt x="6973823" y="167639"/>
                </a:lnTo>
                <a:lnTo>
                  <a:pt x="6967835" y="123075"/>
                </a:lnTo>
                <a:lnTo>
                  <a:pt x="6950935" y="83029"/>
                </a:lnTo>
                <a:lnTo>
                  <a:pt x="6924722" y="49101"/>
                </a:lnTo>
                <a:lnTo>
                  <a:pt x="6890794" y="22888"/>
                </a:lnTo>
                <a:lnTo>
                  <a:pt x="6850748" y="5988"/>
                </a:lnTo>
                <a:lnTo>
                  <a:pt x="680618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E331D28E-B7EE-DC8E-D612-8F7694463984}"/>
              </a:ext>
            </a:extLst>
          </p:cNvPr>
          <p:cNvSpPr/>
          <p:nvPr/>
        </p:nvSpPr>
        <p:spPr>
          <a:xfrm>
            <a:off x="2609088" y="2542032"/>
            <a:ext cx="6974205" cy="1009015"/>
          </a:xfrm>
          <a:custGeom>
            <a:avLst/>
            <a:gdLst/>
            <a:ahLst/>
            <a:cxnLst/>
            <a:rect l="l" t="t" r="r" b="b"/>
            <a:pathLst>
              <a:path w="6974205" h="1009014">
                <a:moveTo>
                  <a:pt x="6805676" y="0"/>
                </a:moveTo>
                <a:lnTo>
                  <a:pt x="168148" y="0"/>
                </a:lnTo>
                <a:lnTo>
                  <a:pt x="123457" y="6008"/>
                </a:lnTo>
                <a:lnTo>
                  <a:pt x="83293" y="22963"/>
                </a:lnTo>
                <a:lnTo>
                  <a:pt x="49260" y="49260"/>
                </a:lnTo>
                <a:lnTo>
                  <a:pt x="22963" y="83293"/>
                </a:lnTo>
                <a:lnTo>
                  <a:pt x="6008" y="123457"/>
                </a:lnTo>
                <a:lnTo>
                  <a:pt x="0" y="168147"/>
                </a:lnTo>
                <a:lnTo>
                  <a:pt x="0" y="840739"/>
                </a:lnTo>
                <a:lnTo>
                  <a:pt x="6008" y="885430"/>
                </a:lnTo>
                <a:lnTo>
                  <a:pt x="22963" y="925594"/>
                </a:lnTo>
                <a:lnTo>
                  <a:pt x="49260" y="959627"/>
                </a:lnTo>
                <a:lnTo>
                  <a:pt x="83293" y="985924"/>
                </a:lnTo>
                <a:lnTo>
                  <a:pt x="123457" y="1002879"/>
                </a:lnTo>
                <a:lnTo>
                  <a:pt x="168148" y="1008888"/>
                </a:lnTo>
                <a:lnTo>
                  <a:pt x="6805676" y="1008888"/>
                </a:lnTo>
                <a:lnTo>
                  <a:pt x="6850366" y="1002879"/>
                </a:lnTo>
                <a:lnTo>
                  <a:pt x="6890530" y="985924"/>
                </a:lnTo>
                <a:lnTo>
                  <a:pt x="6924563" y="959627"/>
                </a:lnTo>
                <a:lnTo>
                  <a:pt x="6950860" y="925594"/>
                </a:lnTo>
                <a:lnTo>
                  <a:pt x="6967815" y="885430"/>
                </a:lnTo>
                <a:lnTo>
                  <a:pt x="6973823" y="840739"/>
                </a:lnTo>
                <a:lnTo>
                  <a:pt x="6973823" y="168147"/>
                </a:lnTo>
                <a:lnTo>
                  <a:pt x="6967815" y="123457"/>
                </a:lnTo>
                <a:lnTo>
                  <a:pt x="6950860" y="83293"/>
                </a:lnTo>
                <a:lnTo>
                  <a:pt x="6924563" y="49260"/>
                </a:lnTo>
                <a:lnTo>
                  <a:pt x="6890530" y="22963"/>
                </a:lnTo>
                <a:lnTo>
                  <a:pt x="6850366" y="6008"/>
                </a:lnTo>
                <a:lnTo>
                  <a:pt x="6805676" y="0"/>
                </a:lnTo>
                <a:close/>
              </a:path>
            </a:pathLst>
          </a:custGeom>
          <a:solidFill>
            <a:srgbClr val="43A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4129E084-54DE-54C6-85F0-80127F6284EF}"/>
              </a:ext>
            </a:extLst>
          </p:cNvPr>
          <p:cNvSpPr/>
          <p:nvPr/>
        </p:nvSpPr>
        <p:spPr>
          <a:xfrm>
            <a:off x="2609088" y="3602735"/>
            <a:ext cx="6974205" cy="1005840"/>
          </a:xfrm>
          <a:custGeom>
            <a:avLst/>
            <a:gdLst/>
            <a:ahLst/>
            <a:cxnLst/>
            <a:rect l="l" t="t" r="r" b="b"/>
            <a:pathLst>
              <a:path w="6974205" h="1005839">
                <a:moveTo>
                  <a:pt x="6806184" y="0"/>
                </a:moveTo>
                <a:lnTo>
                  <a:pt x="167639" y="0"/>
                </a:lnTo>
                <a:lnTo>
                  <a:pt x="123075" y="5988"/>
                </a:lnTo>
                <a:lnTo>
                  <a:pt x="83029" y="22888"/>
                </a:lnTo>
                <a:lnTo>
                  <a:pt x="49101" y="49101"/>
                </a:lnTo>
                <a:lnTo>
                  <a:pt x="22888" y="83029"/>
                </a:lnTo>
                <a:lnTo>
                  <a:pt x="5988" y="123075"/>
                </a:lnTo>
                <a:lnTo>
                  <a:pt x="0" y="167639"/>
                </a:lnTo>
                <a:lnTo>
                  <a:pt x="0" y="838200"/>
                </a:lnTo>
                <a:lnTo>
                  <a:pt x="5988" y="882764"/>
                </a:lnTo>
                <a:lnTo>
                  <a:pt x="22888" y="922810"/>
                </a:lnTo>
                <a:lnTo>
                  <a:pt x="49101" y="956738"/>
                </a:lnTo>
                <a:lnTo>
                  <a:pt x="83029" y="982951"/>
                </a:lnTo>
                <a:lnTo>
                  <a:pt x="123075" y="999851"/>
                </a:lnTo>
                <a:lnTo>
                  <a:pt x="167639" y="1005839"/>
                </a:lnTo>
                <a:lnTo>
                  <a:pt x="6806184" y="1005839"/>
                </a:lnTo>
                <a:lnTo>
                  <a:pt x="6850748" y="999851"/>
                </a:lnTo>
                <a:lnTo>
                  <a:pt x="6890794" y="982951"/>
                </a:lnTo>
                <a:lnTo>
                  <a:pt x="6924722" y="956738"/>
                </a:lnTo>
                <a:lnTo>
                  <a:pt x="6950935" y="922810"/>
                </a:lnTo>
                <a:lnTo>
                  <a:pt x="6967835" y="882764"/>
                </a:lnTo>
                <a:lnTo>
                  <a:pt x="6973823" y="838200"/>
                </a:lnTo>
                <a:lnTo>
                  <a:pt x="6973823" y="167639"/>
                </a:lnTo>
                <a:lnTo>
                  <a:pt x="6967835" y="123075"/>
                </a:lnTo>
                <a:lnTo>
                  <a:pt x="6950935" y="83029"/>
                </a:lnTo>
                <a:lnTo>
                  <a:pt x="6924722" y="49101"/>
                </a:lnTo>
                <a:lnTo>
                  <a:pt x="6890794" y="22888"/>
                </a:lnTo>
                <a:lnTo>
                  <a:pt x="6850748" y="5988"/>
                </a:lnTo>
                <a:lnTo>
                  <a:pt x="6806184" y="0"/>
                </a:lnTo>
                <a:close/>
              </a:path>
            </a:pathLst>
          </a:custGeom>
          <a:solidFill>
            <a:srgbClr val="43BA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E5CF9D6E-079C-082F-FD81-972673D61090}"/>
              </a:ext>
            </a:extLst>
          </p:cNvPr>
          <p:cNvSpPr/>
          <p:nvPr/>
        </p:nvSpPr>
        <p:spPr>
          <a:xfrm>
            <a:off x="2609088" y="4660391"/>
            <a:ext cx="6974205" cy="1009015"/>
          </a:xfrm>
          <a:custGeom>
            <a:avLst/>
            <a:gdLst/>
            <a:ahLst/>
            <a:cxnLst/>
            <a:rect l="l" t="t" r="r" b="b"/>
            <a:pathLst>
              <a:path w="6974205" h="1009014">
                <a:moveTo>
                  <a:pt x="6805676" y="0"/>
                </a:moveTo>
                <a:lnTo>
                  <a:pt x="168148" y="0"/>
                </a:lnTo>
                <a:lnTo>
                  <a:pt x="123457" y="6008"/>
                </a:lnTo>
                <a:lnTo>
                  <a:pt x="83293" y="22963"/>
                </a:lnTo>
                <a:lnTo>
                  <a:pt x="49260" y="49260"/>
                </a:lnTo>
                <a:lnTo>
                  <a:pt x="22963" y="83293"/>
                </a:lnTo>
                <a:lnTo>
                  <a:pt x="6008" y="123457"/>
                </a:lnTo>
                <a:lnTo>
                  <a:pt x="0" y="168147"/>
                </a:lnTo>
                <a:lnTo>
                  <a:pt x="0" y="840739"/>
                </a:lnTo>
                <a:lnTo>
                  <a:pt x="6008" y="885439"/>
                </a:lnTo>
                <a:lnTo>
                  <a:pt x="22963" y="925606"/>
                </a:lnTo>
                <a:lnTo>
                  <a:pt x="49260" y="959637"/>
                </a:lnTo>
                <a:lnTo>
                  <a:pt x="83293" y="985930"/>
                </a:lnTo>
                <a:lnTo>
                  <a:pt x="123457" y="1002881"/>
                </a:lnTo>
                <a:lnTo>
                  <a:pt x="168148" y="1008887"/>
                </a:lnTo>
                <a:lnTo>
                  <a:pt x="6805676" y="1008887"/>
                </a:lnTo>
                <a:lnTo>
                  <a:pt x="6850366" y="1002881"/>
                </a:lnTo>
                <a:lnTo>
                  <a:pt x="6890530" y="985930"/>
                </a:lnTo>
                <a:lnTo>
                  <a:pt x="6924563" y="959637"/>
                </a:lnTo>
                <a:lnTo>
                  <a:pt x="6950860" y="925606"/>
                </a:lnTo>
                <a:lnTo>
                  <a:pt x="6967815" y="885439"/>
                </a:lnTo>
                <a:lnTo>
                  <a:pt x="6973823" y="840739"/>
                </a:lnTo>
                <a:lnTo>
                  <a:pt x="6973823" y="168147"/>
                </a:lnTo>
                <a:lnTo>
                  <a:pt x="6967815" y="123457"/>
                </a:lnTo>
                <a:lnTo>
                  <a:pt x="6950860" y="83293"/>
                </a:lnTo>
                <a:lnTo>
                  <a:pt x="6924563" y="49260"/>
                </a:lnTo>
                <a:lnTo>
                  <a:pt x="6890530" y="22963"/>
                </a:lnTo>
                <a:lnTo>
                  <a:pt x="6850366" y="6008"/>
                </a:lnTo>
                <a:lnTo>
                  <a:pt x="6805676" y="0"/>
                </a:lnTo>
                <a:close/>
              </a:path>
            </a:pathLst>
          </a:custGeom>
          <a:solidFill>
            <a:srgbClr val="45B4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59FB174A-2598-BC5E-538E-E39836BE878C}"/>
              </a:ext>
            </a:extLst>
          </p:cNvPr>
          <p:cNvSpPr/>
          <p:nvPr/>
        </p:nvSpPr>
        <p:spPr>
          <a:xfrm>
            <a:off x="2609088" y="5721096"/>
            <a:ext cx="6974205" cy="1005840"/>
          </a:xfrm>
          <a:custGeom>
            <a:avLst/>
            <a:gdLst/>
            <a:ahLst/>
            <a:cxnLst/>
            <a:rect l="l" t="t" r="r" b="b"/>
            <a:pathLst>
              <a:path w="6974205" h="1005840">
                <a:moveTo>
                  <a:pt x="6806184" y="0"/>
                </a:moveTo>
                <a:lnTo>
                  <a:pt x="167639" y="0"/>
                </a:lnTo>
                <a:lnTo>
                  <a:pt x="123075" y="5988"/>
                </a:lnTo>
                <a:lnTo>
                  <a:pt x="83029" y="22888"/>
                </a:lnTo>
                <a:lnTo>
                  <a:pt x="49101" y="49101"/>
                </a:lnTo>
                <a:lnTo>
                  <a:pt x="22888" y="83029"/>
                </a:lnTo>
                <a:lnTo>
                  <a:pt x="5988" y="123075"/>
                </a:lnTo>
                <a:lnTo>
                  <a:pt x="0" y="167639"/>
                </a:lnTo>
                <a:lnTo>
                  <a:pt x="0" y="838199"/>
                </a:lnTo>
                <a:lnTo>
                  <a:pt x="5988" y="882764"/>
                </a:lnTo>
                <a:lnTo>
                  <a:pt x="22888" y="922810"/>
                </a:lnTo>
                <a:lnTo>
                  <a:pt x="49101" y="956738"/>
                </a:lnTo>
                <a:lnTo>
                  <a:pt x="83029" y="982951"/>
                </a:lnTo>
                <a:lnTo>
                  <a:pt x="123075" y="999851"/>
                </a:lnTo>
                <a:lnTo>
                  <a:pt x="167639" y="1005839"/>
                </a:lnTo>
                <a:lnTo>
                  <a:pt x="6806184" y="1005839"/>
                </a:lnTo>
                <a:lnTo>
                  <a:pt x="6850748" y="999851"/>
                </a:lnTo>
                <a:lnTo>
                  <a:pt x="6890794" y="982951"/>
                </a:lnTo>
                <a:lnTo>
                  <a:pt x="6924722" y="956738"/>
                </a:lnTo>
                <a:lnTo>
                  <a:pt x="6950935" y="922810"/>
                </a:lnTo>
                <a:lnTo>
                  <a:pt x="6967835" y="882764"/>
                </a:lnTo>
                <a:lnTo>
                  <a:pt x="6973823" y="838199"/>
                </a:lnTo>
                <a:lnTo>
                  <a:pt x="6973823" y="167639"/>
                </a:lnTo>
                <a:lnTo>
                  <a:pt x="6967835" y="123075"/>
                </a:lnTo>
                <a:lnTo>
                  <a:pt x="6950935" y="83029"/>
                </a:lnTo>
                <a:lnTo>
                  <a:pt x="6924722" y="49101"/>
                </a:lnTo>
                <a:lnTo>
                  <a:pt x="6890794" y="22888"/>
                </a:lnTo>
                <a:lnTo>
                  <a:pt x="6850748" y="5988"/>
                </a:lnTo>
                <a:lnTo>
                  <a:pt x="6806184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161B5C95-6D0A-5C9B-A129-337601A72C53}"/>
              </a:ext>
            </a:extLst>
          </p:cNvPr>
          <p:cNvSpPr txBox="1"/>
          <p:nvPr/>
        </p:nvSpPr>
        <p:spPr>
          <a:xfrm>
            <a:off x="2713989" y="1684985"/>
            <a:ext cx="6694170" cy="4790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75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Kirlilik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ile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ilgili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risklere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acil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durumlara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hazırlıklıyız;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çevresel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yasal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207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düzenlemelere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uyuyoruz.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207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Atık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ayrıştırma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atık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miktarlarının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azaltılması,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doğal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kaynakların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verimli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198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kullanılması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vb.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faaliyetlerle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sürekli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çevresel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performansımızı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206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iyileştiriyoruz.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00"/>
              </a:spcBef>
            </a:pPr>
            <a:endParaRPr sz="1800" dirty="0">
              <a:latin typeface="Calibri"/>
              <a:cs typeface="Calibri"/>
            </a:endParaRPr>
          </a:p>
          <a:p>
            <a:pPr marL="6413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Atıkların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geri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dönüşüm/bertaraf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aşamasına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kadar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takibini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yapıyoruz.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95"/>
              </a:spcBef>
            </a:pPr>
            <a:endParaRPr sz="1800" dirty="0">
              <a:latin typeface="Calibri"/>
              <a:cs typeface="Calibri"/>
            </a:endParaRPr>
          </a:p>
          <a:p>
            <a:pPr marL="64135">
              <a:lnSpc>
                <a:spcPts val="2075"/>
              </a:lnSpc>
              <a:spcBef>
                <a:spcPts val="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Otelimizde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enerji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tasarrufu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sistemleri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kullanıyoruz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207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çalışanlarımızı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bu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konularda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eğitiyoruz.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85"/>
              </a:spcBef>
            </a:pPr>
            <a:endParaRPr sz="1800" dirty="0">
              <a:latin typeface="Calibri"/>
              <a:cs typeface="Calibri"/>
            </a:endParaRPr>
          </a:p>
          <a:p>
            <a:pPr marL="64135">
              <a:lnSpc>
                <a:spcPts val="207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Çalışanlarımızı</a:t>
            </a:r>
            <a:r>
              <a:rPr sz="18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tehlikeli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kimyasalların</a:t>
            </a:r>
            <a:r>
              <a:rPr sz="18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dökülmesi</a:t>
            </a:r>
            <a:r>
              <a:rPr sz="18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durumunda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alacakları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207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tedbirler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konusunda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eğitimlerini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veriyoruz.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8135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A1EFAA1-0E8E-0368-132F-44C20BA31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631723"/>
          </a:xfrm>
        </p:spPr>
        <p:txBody>
          <a:bodyPr/>
          <a:lstStyle/>
          <a:p>
            <a:r>
              <a:rPr lang="tr-TR" spc="-10" dirty="0">
                <a:solidFill>
                  <a:schemeClr val="tx1"/>
                </a:solidFill>
                <a:latin typeface="Calibri Light"/>
                <a:cs typeface="Calibri Light"/>
              </a:rPr>
              <a:t>BİYOÇEŞİTLİLİK : 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A63253C8-592D-A123-205F-D2D26A29E27E}"/>
              </a:ext>
            </a:extLst>
          </p:cNvPr>
          <p:cNvSpPr txBox="1"/>
          <p:nvPr/>
        </p:nvSpPr>
        <p:spPr>
          <a:xfrm>
            <a:off x="684212" y="1827980"/>
            <a:ext cx="6110748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marR="85090" algn="just">
              <a:lnSpc>
                <a:spcPct val="90100"/>
              </a:lnSpc>
              <a:spcBef>
                <a:spcPts val="1960"/>
              </a:spcBef>
            </a:pPr>
            <a:r>
              <a:rPr lang="tr-TR" sz="1800" dirty="0">
                <a:latin typeface="Calibri"/>
                <a:cs typeface="Calibri"/>
              </a:rPr>
              <a:t>Biyoçeşitlilik,</a:t>
            </a:r>
            <a:r>
              <a:rPr lang="tr-TR" sz="1800" spc="2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tüm</a:t>
            </a:r>
            <a:r>
              <a:rPr lang="tr-TR" sz="1800" spc="1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dünyadaki</a:t>
            </a:r>
            <a:r>
              <a:rPr lang="tr-TR" sz="1800" spc="1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yaşam</a:t>
            </a:r>
            <a:r>
              <a:rPr lang="tr-TR" sz="1800" spc="2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formlarının</a:t>
            </a:r>
            <a:r>
              <a:rPr lang="tr-TR" sz="1800" spc="35" dirty="0">
                <a:latin typeface="Calibri"/>
                <a:cs typeface="Calibri"/>
              </a:rPr>
              <a:t> </a:t>
            </a:r>
            <a:r>
              <a:rPr lang="tr-TR" sz="1800" spc="-10" dirty="0">
                <a:latin typeface="Calibri"/>
                <a:cs typeface="Calibri"/>
              </a:rPr>
              <a:t>çeşitliliğini </a:t>
            </a:r>
            <a:r>
              <a:rPr lang="tr-TR" sz="1800" dirty="0">
                <a:latin typeface="Calibri"/>
                <a:cs typeface="Calibri"/>
              </a:rPr>
              <a:t>ve</a:t>
            </a:r>
            <a:r>
              <a:rPr lang="tr-TR" sz="1800" spc="114" dirty="0">
                <a:latin typeface="Calibri"/>
                <a:cs typeface="Calibri"/>
              </a:rPr>
              <a:t>  </a:t>
            </a:r>
            <a:r>
              <a:rPr lang="tr-TR" sz="1800" dirty="0">
                <a:latin typeface="Calibri"/>
                <a:cs typeface="Calibri"/>
              </a:rPr>
              <a:t>bunların</a:t>
            </a:r>
            <a:r>
              <a:rPr lang="tr-TR" sz="1800" spc="130" dirty="0">
                <a:latin typeface="Calibri"/>
                <a:cs typeface="Calibri"/>
              </a:rPr>
              <a:t>  </a:t>
            </a:r>
            <a:r>
              <a:rPr lang="tr-TR" sz="1800" dirty="0">
                <a:latin typeface="Calibri"/>
                <a:cs typeface="Calibri"/>
              </a:rPr>
              <a:t>parçası</a:t>
            </a:r>
            <a:r>
              <a:rPr lang="tr-TR" sz="1800" spc="114" dirty="0">
                <a:latin typeface="Calibri"/>
                <a:cs typeface="Calibri"/>
              </a:rPr>
              <a:t>  </a:t>
            </a:r>
            <a:r>
              <a:rPr lang="tr-TR" sz="1800" dirty="0">
                <a:latin typeface="Calibri"/>
                <a:cs typeface="Calibri"/>
              </a:rPr>
              <a:t>olan</a:t>
            </a:r>
            <a:r>
              <a:rPr lang="tr-TR" sz="1800" spc="130" dirty="0">
                <a:latin typeface="Calibri"/>
                <a:cs typeface="Calibri"/>
              </a:rPr>
              <a:t>  </a:t>
            </a:r>
            <a:r>
              <a:rPr lang="tr-TR" sz="1800" dirty="0">
                <a:latin typeface="Calibri"/>
                <a:cs typeface="Calibri"/>
              </a:rPr>
              <a:t>ekolojik</a:t>
            </a:r>
            <a:r>
              <a:rPr lang="tr-TR" sz="1800" spc="120" dirty="0">
                <a:latin typeface="Calibri"/>
                <a:cs typeface="Calibri"/>
              </a:rPr>
              <a:t>  </a:t>
            </a:r>
            <a:r>
              <a:rPr lang="tr-TR" sz="1800" dirty="0">
                <a:latin typeface="Calibri"/>
                <a:cs typeface="Calibri"/>
              </a:rPr>
              <a:t>süreçleri</a:t>
            </a:r>
            <a:r>
              <a:rPr lang="tr-TR" sz="1800" spc="120" dirty="0">
                <a:latin typeface="Calibri"/>
                <a:cs typeface="Calibri"/>
              </a:rPr>
              <a:t>  </a:t>
            </a:r>
            <a:r>
              <a:rPr lang="tr-TR" sz="1800" dirty="0">
                <a:latin typeface="Calibri"/>
                <a:cs typeface="Calibri"/>
              </a:rPr>
              <a:t>ifade</a:t>
            </a:r>
            <a:r>
              <a:rPr lang="tr-TR" sz="1800" spc="130" dirty="0">
                <a:latin typeface="Calibri"/>
                <a:cs typeface="Calibri"/>
              </a:rPr>
              <a:t>  </a:t>
            </a:r>
            <a:r>
              <a:rPr lang="tr-TR" sz="1800" spc="-10" dirty="0">
                <a:latin typeface="Calibri"/>
                <a:cs typeface="Calibri"/>
              </a:rPr>
              <a:t>eder. </a:t>
            </a:r>
            <a:r>
              <a:rPr lang="tr-TR" sz="1800" dirty="0">
                <a:latin typeface="Calibri"/>
                <a:cs typeface="Calibri"/>
              </a:rPr>
              <a:t>Bitkiler,</a:t>
            </a:r>
            <a:r>
              <a:rPr lang="tr-TR" sz="1800" spc="65" dirty="0">
                <a:latin typeface="Calibri"/>
                <a:cs typeface="Calibri"/>
              </a:rPr>
              <a:t>  </a:t>
            </a:r>
            <a:r>
              <a:rPr lang="tr-TR" sz="1800" dirty="0">
                <a:latin typeface="Calibri"/>
                <a:cs typeface="Calibri"/>
              </a:rPr>
              <a:t>Hayvanlar,</a:t>
            </a:r>
            <a:r>
              <a:rPr lang="tr-TR" sz="1800" spc="65" dirty="0">
                <a:latin typeface="Calibri"/>
                <a:cs typeface="Calibri"/>
              </a:rPr>
              <a:t>  </a:t>
            </a:r>
            <a:r>
              <a:rPr lang="tr-TR" sz="1800" dirty="0">
                <a:latin typeface="Calibri"/>
                <a:cs typeface="Calibri"/>
              </a:rPr>
              <a:t>Mantarlar</a:t>
            </a:r>
            <a:r>
              <a:rPr lang="tr-TR" sz="1800" spc="70" dirty="0">
                <a:latin typeface="Calibri"/>
                <a:cs typeface="Calibri"/>
              </a:rPr>
              <a:t>  </a:t>
            </a:r>
            <a:r>
              <a:rPr lang="tr-TR" sz="1800" dirty="0">
                <a:latin typeface="Calibri"/>
                <a:cs typeface="Calibri"/>
              </a:rPr>
              <a:t>tüm</a:t>
            </a:r>
            <a:r>
              <a:rPr lang="tr-TR" sz="1800" spc="60" dirty="0">
                <a:latin typeface="Calibri"/>
                <a:cs typeface="Calibri"/>
              </a:rPr>
              <a:t>  </a:t>
            </a:r>
            <a:r>
              <a:rPr lang="tr-TR" sz="1800" dirty="0">
                <a:latin typeface="Calibri"/>
                <a:cs typeface="Calibri"/>
              </a:rPr>
              <a:t>bu</a:t>
            </a:r>
            <a:r>
              <a:rPr lang="tr-TR" sz="1800" spc="65" dirty="0">
                <a:latin typeface="Calibri"/>
                <a:cs typeface="Calibri"/>
              </a:rPr>
              <a:t>  </a:t>
            </a:r>
            <a:r>
              <a:rPr lang="tr-TR" sz="1800" dirty="0">
                <a:latin typeface="Calibri"/>
                <a:cs typeface="Calibri"/>
              </a:rPr>
              <a:t>çeşitliliğin</a:t>
            </a:r>
            <a:r>
              <a:rPr lang="tr-TR" sz="1800" spc="70" dirty="0">
                <a:latin typeface="Calibri"/>
                <a:cs typeface="Calibri"/>
              </a:rPr>
              <a:t>  </a:t>
            </a:r>
            <a:r>
              <a:rPr lang="tr-TR" sz="1800" spc="-10" dirty="0">
                <a:latin typeface="Calibri"/>
                <a:cs typeface="Calibri"/>
              </a:rPr>
              <a:t>temel </a:t>
            </a:r>
            <a:r>
              <a:rPr lang="tr-TR" sz="1800" dirty="0">
                <a:latin typeface="Calibri"/>
                <a:cs typeface="Calibri"/>
              </a:rPr>
              <a:t>unsurlarını</a:t>
            </a:r>
            <a:r>
              <a:rPr lang="tr-TR" sz="1800" spc="229" dirty="0">
                <a:latin typeface="Calibri"/>
                <a:cs typeface="Calibri"/>
              </a:rPr>
              <a:t>  </a:t>
            </a:r>
            <a:r>
              <a:rPr lang="tr-TR" sz="1800" dirty="0">
                <a:latin typeface="Calibri"/>
                <a:cs typeface="Calibri"/>
              </a:rPr>
              <a:t>oluşturur.</a:t>
            </a:r>
            <a:r>
              <a:rPr lang="tr-TR" sz="1800" spc="220" dirty="0">
                <a:latin typeface="Calibri"/>
                <a:cs typeface="Calibri"/>
              </a:rPr>
              <a:t>  </a:t>
            </a:r>
            <a:r>
              <a:rPr lang="tr-TR" sz="1800" dirty="0">
                <a:latin typeface="Calibri"/>
                <a:cs typeface="Calibri"/>
              </a:rPr>
              <a:t>Akdeniz</a:t>
            </a:r>
            <a:r>
              <a:rPr lang="tr-TR" sz="1800" spc="225" dirty="0">
                <a:latin typeface="Calibri"/>
                <a:cs typeface="Calibri"/>
              </a:rPr>
              <a:t>  </a:t>
            </a:r>
            <a:r>
              <a:rPr lang="tr-TR" sz="1800" dirty="0">
                <a:latin typeface="Calibri"/>
                <a:cs typeface="Calibri"/>
              </a:rPr>
              <a:t>bölgesinde</a:t>
            </a:r>
            <a:r>
              <a:rPr lang="tr-TR" sz="1800" spc="220" dirty="0">
                <a:latin typeface="Calibri"/>
                <a:cs typeface="Calibri"/>
              </a:rPr>
              <a:t>  </a:t>
            </a:r>
            <a:r>
              <a:rPr lang="tr-TR" sz="1800" dirty="0">
                <a:latin typeface="Calibri"/>
                <a:cs typeface="Calibri"/>
              </a:rPr>
              <a:t>oluşan</a:t>
            </a:r>
            <a:r>
              <a:rPr lang="tr-TR" sz="1800" spc="229" dirty="0">
                <a:latin typeface="Calibri"/>
                <a:cs typeface="Calibri"/>
              </a:rPr>
              <a:t>  </a:t>
            </a:r>
            <a:r>
              <a:rPr lang="tr-TR" sz="1800" spc="-20" dirty="0">
                <a:latin typeface="Calibri"/>
                <a:cs typeface="Calibri"/>
              </a:rPr>
              <a:t>bazı </a:t>
            </a:r>
            <a:r>
              <a:rPr lang="tr-TR" sz="1800" dirty="0">
                <a:latin typeface="Calibri"/>
                <a:cs typeface="Calibri"/>
              </a:rPr>
              <a:t>endemik</a:t>
            </a:r>
            <a:r>
              <a:rPr lang="tr-TR" sz="1800" spc="-2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bitki</a:t>
            </a:r>
            <a:r>
              <a:rPr lang="tr-TR" sz="1800" spc="-6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ve</a:t>
            </a:r>
            <a:r>
              <a:rPr lang="tr-TR" sz="1800" spc="-5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yerel</a:t>
            </a:r>
            <a:r>
              <a:rPr lang="tr-TR" sz="1800" spc="-5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hayvan</a:t>
            </a:r>
            <a:r>
              <a:rPr lang="tr-TR" sz="1800" spc="-5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türleri</a:t>
            </a:r>
            <a:r>
              <a:rPr lang="tr-TR" sz="1800" spc="-50" dirty="0">
                <a:latin typeface="Calibri"/>
                <a:cs typeface="Calibri"/>
              </a:rPr>
              <a:t> </a:t>
            </a:r>
            <a:r>
              <a:rPr lang="tr-TR" sz="1800" spc="-10" dirty="0">
                <a:latin typeface="Calibri"/>
                <a:cs typeface="Calibri"/>
              </a:rPr>
              <a:t>şunlardır;</a:t>
            </a:r>
            <a:endParaRPr lang="tr-TR" sz="1800" dirty="0">
              <a:latin typeface="Calibri"/>
              <a:cs typeface="Calibri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D3E9D96-DF16-7864-02E8-FB8FBDA396E5}"/>
              </a:ext>
            </a:extLst>
          </p:cNvPr>
          <p:cNvSpPr txBox="1"/>
          <p:nvPr/>
        </p:nvSpPr>
        <p:spPr>
          <a:xfrm>
            <a:off x="684212" y="3677265"/>
            <a:ext cx="6110748" cy="1195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marR="726440" indent="228600">
              <a:lnSpc>
                <a:spcPts val="2160"/>
              </a:lnSpc>
              <a:buFont typeface="Microsoft Sans Serif"/>
              <a:buChar char="•"/>
              <a:tabLst>
                <a:tab pos="320040" algn="l"/>
              </a:tabLst>
            </a:pPr>
            <a:r>
              <a:rPr lang="tr-TR" sz="1800" dirty="0">
                <a:latin typeface="Calibri"/>
                <a:cs typeface="Calibri"/>
              </a:rPr>
              <a:t>Kum</a:t>
            </a:r>
            <a:r>
              <a:rPr lang="tr-TR" sz="1800" spc="-60" dirty="0">
                <a:latin typeface="Calibri"/>
                <a:cs typeface="Calibri"/>
              </a:rPr>
              <a:t> </a:t>
            </a:r>
            <a:r>
              <a:rPr lang="tr-TR" sz="1800" spc="-10" dirty="0">
                <a:latin typeface="Calibri"/>
                <a:cs typeface="Calibri"/>
              </a:rPr>
              <a:t>Papatyaları,</a:t>
            </a:r>
            <a:r>
              <a:rPr lang="tr-TR" sz="1800" spc="-2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Kum</a:t>
            </a:r>
            <a:r>
              <a:rPr lang="tr-TR" sz="1800" spc="-6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Zambağı,</a:t>
            </a:r>
            <a:r>
              <a:rPr lang="tr-TR" sz="1800" spc="-5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Side</a:t>
            </a:r>
            <a:r>
              <a:rPr lang="tr-TR" sz="1800" spc="-35" dirty="0">
                <a:latin typeface="Calibri"/>
                <a:cs typeface="Calibri"/>
              </a:rPr>
              <a:t> </a:t>
            </a:r>
            <a:r>
              <a:rPr lang="tr-TR" sz="1800" spc="-10" dirty="0">
                <a:latin typeface="Calibri"/>
                <a:cs typeface="Calibri"/>
              </a:rPr>
              <a:t>Canavarı</a:t>
            </a:r>
            <a:r>
              <a:rPr lang="tr-TR" sz="1800" spc="-55" dirty="0">
                <a:latin typeface="Calibri"/>
                <a:cs typeface="Calibri"/>
              </a:rPr>
              <a:t> </a:t>
            </a:r>
            <a:r>
              <a:rPr lang="tr-TR" sz="1800" spc="-20" dirty="0">
                <a:latin typeface="Calibri"/>
                <a:cs typeface="Calibri"/>
              </a:rPr>
              <a:t>Otu, </a:t>
            </a:r>
            <a:r>
              <a:rPr lang="tr-TR" sz="1800" spc="-10" dirty="0">
                <a:latin typeface="Calibri"/>
                <a:cs typeface="Calibri"/>
              </a:rPr>
              <a:t>Çakarca,</a:t>
            </a:r>
            <a:r>
              <a:rPr lang="tr-TR" sz="1800" spc="-80" dirty="0">
                <a:latin typeface="Calibri"/>
                <a:cs typeface="Calibri"/>
              </a:rPr>
              <a:t> </a:t>
            </a:r>
            <a:r>
              <a:rPr lang="tr-TR" sz="1800" spc="-10" dirty="0" err="1">
                <a:latin typeface="Calibri"/>
                <a:cs typeface="Calibri"/>
              </a:rPr>
              <a:t>Pamfilya</a:t>
            </a:r>
            <a:r>
              <a:rPr lang="tr-TR" sz="1800" spc="-60" dirty="0">
                <a:latin typeface="Calibri"/>
                <a:cs typeface="Calibri"/>
              </a:rPr>
              <a:t> </a:t>
            </a:r>
            <a:r>
              <a:rPr lang="tr-TR" sz="1800" dirty="0" err="1">
                <a:latin typeface="Calibri"/>
                <a:cs typeface="Calibri"/>
              </a:rPr>
              <a:t>Ölmezotu</a:t>
            </a:r>
            <a:r>
              <a:rPr lang="tr-TR" sz="1800" dirty="0">
                <a:latin typeface="Calibri"/>
                <a:cs typeface="Calibri"/>
              </a:rPr>
              <a:t>,</a:t>
            </a:r>
            <a:r>
              <a:rPr lang="tr-TR" sz="1800" spc="-40" dirty="0">
                <a:latin typeface="Calibri"/>
                <a:cs typeface="Calibri"/>
              </a:rPr>
              <a:t> </a:t>
            </a:r>
            <a:r>
              <a:rPr lang="tr-TR" sz="1800" spc="-20" dirty="0">
                <a:latin typeface="Calibri"/>
                <a:cs typeface="Calibri"/>
              </a:rPr>
              <a:t>Türk</a:t>
            </a:r>
            <a:r>
              <a:rPr lang="tr-TR" sz="1800" spc="-80" dirty="0">
                <a:latin typeface="Calibri"/>
                <a:cs typeface="Calibri"/>
              </a:rPr>
              <a:t> </a:t>
            </a:r>
            <a:r>
              <a:rPr lang="tr-TR" sz="1800" spc="-10" dirty="0">
                <a:latin typeface="Calibri"/>
                <a:cs typeface="Calibri"/>
              </a:rPr>
              <a:t>Meyanı,</a:t>
            </a:r>
            <a:endParaRPr lang="tr-TR" sz="1800" dirty="0">
              <a:latin typeface="Calibri"/>
              <a:cs typeface="Calibri"/>
            </a:endParaRPr>
          </a:p>
          <a:p>
            <a:pPr marL="91440">
              <a:lnSpc>
                <a:spcPts val="2010"/>
              </a:lnSpc>
            </a:pPr>
            <a:r>
              <a:rPr lang="tr-TR" sz="1800" dirty="0" err="1">
                <a:latin typeface="Calibri"/>
                <a:cs typeface="Calibri"/>
              </a:rPr>
              <a:t>Pamfilya</a:t>
            </a:r>
            <a:r>
              <a:rPr lang="tr-TR" sz="1800" spc="33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.Süseni,</a:t>
            </a:r>
            <a:r>
              <a:rPr lang="tr-TR" sz="1800" spc="-55" dirty="0">
                <a:latin typeface="Calibri"/>
                <a:cs typeface="Calibri"/>
              </a:rPr>
              <a:t> </a:t>
            </a:r>
            <a:r>
              <a:rPr lang="tr-TR" sz="1800" spc="-10" dirty="0">
                <a:latin typeface="Calibri"/>
                <a:cs typeface="Calibri"/>
              </a:rPr>
              <a:t>Kozalı</a:t>
            </a:r>
            <a:r>
              <a:rPr lang="tr-TR" sz="1800" spc="-8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Kekik,</a:t>
            </a:r>
            <a:r>
              <a:rPr lang="tr-TR" sz="1800" spc="-5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Mor</a:t>
            </a:r>
            <a:r>
              <a:rPr lang="tr-TR" sz="1800" spc="-7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Safran,</a:t>
            </a:r>
            <a:r>
              <a:rPr lang="tr-TR" sz="1800" spc="-5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Mor</a:t>
            </a:r>
            <a:r>
              <a:rPr lang="tr-TR" sz="1800" spc="-70" dirty="0">
                <a:latin typeface="Calibri"/>
                <a:cs typeface="Calibri"/>
              </a:rPr>
              <a:t> </a:t>
            </a:r>
            <a:r>
              <a:rPr lang="tr-TR" sz="1800" spc="-20" dirty="0">
                <a:latin typeface="Calibri"/>
                <a:cs typeface="Calibri"/>
              </a:rPr>
              <a:t>Çay,</a:t>
            </a:r>
            <a:endParaRPr lang="tr-TR" sz="1800" dirty="0">
              <a:latin typeface="Calibri"/>
              <a:cs typeface="Calibri"/>
            </a:endParaRPr>
          </a:p>
          <a:p>
            <a:pPr marL="91440">
              <a:lnSpc>
                <a:spcPts val="2280"/>
              </a:lnSpc>
            </a:pPr>
            <a:r>
              <a:rPr lang="tr-TR" sz="1800" dirty="0">
                <a:latin typeface="Calibri"/>
                <a:cs typeface="Calibri"/>
              </a:rPr>
              <a:t>Noktalı</a:t>
            </a:r>
            <a:r>
              <a:rPr lang="tr-TR" sz="1800" spc="-5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Orkide</a:t>
            </a:r>
            <a:r>
              <a:rPr lang="tr-TR" sz="1800" spc="-6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,</a:t>
            </a:r>
            <a:r>
              <a:rPr lang="tr-TR" sz="1800" spc="-45" dirty="0">
                <a:latin typeface="Calibri"/>
                <a:cs typeface="Calibri"/>
              </a:rPr>
              <a:t> </a:t>
            </a:r>
            <a:r>
              <a:rPr lang="tr-TR" sz="1800" spc="-20" dirty="0">
                <a:latin typeface="Calibri"/>
                <a:cs typeface="Calibri"/>
              </a:rPr>
              <a:t>Yarık</a:t>
            </a:r>
            <a:r>
              <a:rPr lang="tr-TR" sz="1800" spc="-4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Pamuklu</a:t>
            </a:r>
            <a:r>
              <a:rPr lang="tr-TR" sz="1800" spc="-2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Otu</a:t>
            </a:r>
            <a:r>
              <a:rPr lang="tr-TR" sz="1800" spc="-4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ve</a:t>
            </a:r>
            <a:r>
              <a:rPr lang="tr-TR" sz="1800" spc="-3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İri</a:t>
            </a:r>
            <a:r>
              <a:rPr lang="tr-TR" sz="1800" spc="-5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Boynuz</a:t>
            </a:r>
            <a:r>
              <a:rPr lang="tr-TR" sz="1800" spc="-85" dirty="0">
                <a:latin typeface="Calibri"/>
                <a:cs typeface="Calibri"/>
              </a:rPr>
              <a:t> </a:t>
            </a:r>
            <a:r>
              <a:rPr lang="tr-TR" sz="1800" spc="-25" dirty="0">
                <a:latin typeface="Calibri"/>
                <a:cs typeface="Calibri"/>
              </a:rPr>
              <a:t>Otu</a:t>
            </a:r>
            <a:endParaRPr lang="tr-TR" sz="1800" dirty="0">
              <a:latin typeface="Calibri"/>
              <a:cs typeface="Calibri"/>
            </a:endParaRPr>
          </a:p>
        </p:txBody>
      </p:sp>
      <p:pic>
        <p:nvPicPr>
          <p:cNvPr id="8" name="object 5">
            <a:extLst>
              <a:ext uri="{FF2B5EF4-FFF2-40B4-BE49-F238E27FC236}">
                <a16:creationId xmlns:a16="http://schemas.microsoft.com/office/drawing/2014/main" id="{20586D6C-D47C-BF1E-3A0D-CCF1F731955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64301" y="1563624"/>
            <a:ext cx="2706624" cy="3730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8191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241EFAA-A659-C0DF-F27D-C4C6622DA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557" y="2445774"/>
            <a:ext cx="10622885" cy="3615267"/>
          </a:xfrm>
        </p:spPr>
        <p:txBody>
          <a:bodyPr/>
          <a:lstStyle/>
          <a:p>
            <a:r>
              <a:rPr lang="tr-TR" spc="-55" dirty="0">
                <a:solidFill>
                  <a:schemeClr val="tx1"/>
                </a:solidFill>
                <a:latin typeface="Calibri"/>
                <a:cs typeface="Calibri"/>
              </a:rPr>
              <a:t>İşletme  </a:t>
            </a:r>
            <a:r>
              <a:rPr lang="tr-TR" dirty="0">
                <a:solidFill>
                  <a:schemeClr val="tx1"/>
                </a:solidFill>
                <a:latin typeface="Calibri"/>
                <a:cs typeface="Calibri"/>
              </a:rPr>
              <a:t>olarak</a:t>
            </a:r>
            <a:r>
              <a:rPr lang="tr-TR" spc="-1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tr-TR" dirty="0">
                <a:solidFill>
                  <a:schemeClr val="tx1"/>
                </a:solidFill>
                <a:latin typeface="Calibri"/>
                <a:cs typeface="Calibri"/>
              </a:rPr>
              <a:t>öncelikli</a:t>
            </a:r>
            <a:r>
              <a:rPr lang="tr-TR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tr-TR" dirty="0">
                <a:solidFill>
                  <a:schemeClr val="tx1"/>
                </a:solidFill>
                <a:latin typeface="Calibri"/>
                <a:cs typeface="Calibri"/>
              </a:rPr>
              <a:t>konuları</a:t>
            </a:r>
            <a:r>
              <a:rPr lang="tr-TR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tr-TR" spc="-1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tr-TR" dirty="0">
                <a:solidFill>
                  <a:schemeClr val="tx1"/>
                </a:solidFill>
                <a:latin typeface="Calibri"/>
                <a:cs typeface="Calibri"/>
              </a:rPr>
              <a:t>ele</a:t>
            </a:r>
            <a:r>
              <a:rPr lang="tr-TR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tr-TR" dirty="0">
                <a:solidFill>
                  <a:schemeClr val="tx1"/>
                </a:solidFill>
                <a:latin typeface="Calibri"/>
                <a:cs typeface="Calibri"/>
              </a:rPr>
              <a:t>alarak,</a:t>
            </a:r>
            <a:r>
              <a:rPr lang="tr-TR" spc="-7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tr-TR" dirty="0">
                <a:solidFill>
                  <a:schemeClr val="tx1"/>
                </a:solidFill>
                <a:latin typeface="Calibri"/>
                <a:cs typeface="Calibri"/>
              </a:rPr>
              <a:t>çevresel</a:t>
            </a:r>
            <a:r>
              <a:rPr lang="tr-TR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tr-TR" dirty="0">
                <a:solidFill>
                  <a:schemeClr val="tx1"/>
                </a:solidFill>
                <a:latin typeface="Calibri"/>
                <a:cs typeface="Calibri"/>
              </a:rPr>
              <a:t>ve</a:t>
            </a:r>
            <a:r>
              <a:rPr lang="tr-TR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tr-TR" spc="-10" dirty="0">
                <a:solidFill>
                  <a:schemeClr val="tx1"/>
                </a:solidFill>
                <a:latin typeface="Calibri"/>
                <a:cs typeface="Calibri"/>
              </a:rPr>
              <a:t>toplumsal </a:t>
            </a:r>
            <a:r>
              <a:rPr lang="tr-TR" dirty="0">
                <a:solidFill>
                  <a:schemeClr val="tx1"/>
                </a:solidFill>
                <a:latin typeface="Calibri"/>
                <a:cs typeface="Calibri"/>
              </a:rPr>
              <a:t>alanlardaki</a:t>
            </a:r>
            <a:r>
              <a:rPr lang="tr-TR" spc="-1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tr-TR" spc="-10" dirty="0">
                <a:solidFill>
                  <a:schemeClr val="tx1"/>
                </a:solidFill>
                <a:latin typeface="Calibri"/>
                <a:cs typeface="Calibri"/>
              </a:rPr>
              <a:t>faaliyetlerini</a:t>
            </a:r>
            <a:r>
              <a:rPr lang="tr-TR" spc="-1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tr-TR" dirty="0">
                <a:solidFill>
                  <a:schemeClr val="tx1"/>
                </a:solidFill>
                <a:latin typeface="Calibri"/>
                <a:cs typeface="Calibri"/>
              </a:rPr>
              <a:t>içeren</a:t>
            </a:r>
            <a:r>
              <a:rPr lang="tr-TR" spc="-9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tr-TR" dirty="0">
                <a:solidFill>
                  <a:schemeClr val="tx1"/>
                </a:solidFill>
                <a:latin typeface="Calibri"/>
                <a:cs typeface="Calibri"/>
              </a:rPr>
              <a:t>sürdürülebilirlik</a:t>
            </a:r>
            <a:r>
              <a:rPr lang="tr-TR" spc="-8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tr-TR" dirty="0">
                <a:solidFill>
                  <a:schemeClr val="tx1"/>
                </a:solidFill>
                <a:latin typeface="Calibri"/>
                <a:cs typeface="Calibri"/>
              </a:rPr>
              <a:t>raporunu</a:t>
            </a:r>
            <a:r>
              <a:rPr lang="tr-TR" spc="-9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tr-TR" spc="-10" dirty="0">
                <a:solidFill>
                  <a:schemeClr val="tx1"/>
                </a:solidFill>
                <a:latin typeface="Calibri"/>
                <a:cs typeface="Calibri"/>
              </a:rPr>
              <a:t>sunmaktan </a:t>
            </a:r>
            <a:r>
              <a:rPr lang="tr-TR" dirty="0">
                <a:solidFill>
                  <a:schemeClr val="tx1"/>
                </a:solidFill>
                <a:latin typeface="Calibri"/>
                <a:cs typeface="Calibri"/>
              </a:rPr>
              <a:t>mutluluk</a:t>
            </a:r>
            <a:r>
              <a:rPr lang="tr-TR" spc="-8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tr-TR" spc="-10" dirty="0">
                <a:solidFill>
                  <a:schemeClr val="tx1"/>
                </a:solidFill>
                <a:latin typeface="Calibri"/>
                <a:cs typeface="Calibri"/>
              </a:rPr>
              <a:t>duyarız.</a:t>
            </a:r>
            <a:endParaRPr lang="tr-TR" dirty="0">
              <a:solidFill>
                <a:schemeClr val="tx1"/>
              </a:solidFill>
              <a:latin typeface="Calibri"/>
              <a:cs typeface="Calibri"/>
            </a:endParaRP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0D7E11F-701E-47DB-E27E-3F09C3BC1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625" y="3429000"/>
            <a:ext cx="4978748" cy="300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36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6C243234-A64C-15A0-0B4F-F26D6131A195}"/>
              </a:ext>
            </a:extLst>
          </p:cNvPr>
          <p:cNvSpPr txBox="1"/>
          <p:nvPr/>
        </p:nvSpPr>
        <p:spPr>
          <a:xfrm>
            <a:off x="489155" y="710069"/>
            <a:ext cx="6110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0" dirty="0">
                <a:solidFill>
                  <a:schemeClr val="bg1"/>
                </a:solidFill>
                <a:latin typeface="Calibri Light"/>
                <a:cs typeface="Calibri Light"/>
              </a:rPr>
              <a:t>2025</a:t>
            </a:r>
            <a:r>
              <a:rPr lang="tr-TR" sz="1800" b="0" spc="-30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lang="tr-TR" sz="1800" b="0" dirty="0">
                <a:solidFill>
                  <a:schemeClr val="bg1"/>
                </a:solidFill>
                <a:latin typeface="Calibri Light"/>
                <a:cs typeface="Calibri Light"/>
              </a:rPr>
              <a:t>YILI</a:t>
            </a:r>
            <a:r>
              <a:rPr lang="tr-TR" sz="1800" b="0" spc="-65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lang="tr-TR" sz="1800" b="0" spc="-10" dirty="0">
                <a:solidFill>
                  <a:schemeClr val="bg1"/>
                </a:solidFill>
                <a:latin typeface="Calibri Light"/>
                <a:cs typeface="Calibri Light"/>
              </a:rPr>
              <a:t>TÜKETİMLERİMİZ :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06CA9413-09CA-28E1-BD11-7292F90BDE9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912" y="1752600"/>
            <a:ext cx="5056632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ject 4">
            <a:extLst>
              <a:ext uri="{FF2B5EF4-FFF2-40B4-BE49-F238E27FC236}">
                <a16:creationId xmlns:a16="http://schemas.microsoft.com/office/drawing/2014/main" id="{1311EDE0-CC23-3F96-A15F-E796CD0F50A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96456" y="1752600"/>
            <a:ext cx="5056632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ject 5">
            <a:extLst>
              <a:ext uri="{FF2B5EF4-FFF2-40B4-BE49-F238E27FC236}">
                <a16:creationId xmlns:a16="http://schemas.microsoft.com/office/drawing/2014/main" id="{17549225-19AD-71B4-6DCA-70C2EEE4D9D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21479" y="4703064"/>
            <a:ext cx="3749039" cy="186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3345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2586873B-86B0-3FA0-43AA-33AB364DDA6E}"/>
              </a:ext>
            </a:extLst>
          </p:cNvPr>
          <p:cNvSpPr txBox="1"/>
          <p:nvPr/>
        </p:nvSpPr>
        <p:spPr>
          <a:xfrm>
            <a:off x="-1133169" y="660908"/>
            <a:ext cx="6110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800" b="0" spc="-20" dirty="0">
                <a:solidFill>
                  <a:schemeClr val="bg1"/>
                </a:solidFill>
                <a:latin typeface="Calibri Light"/>
                <a:cs typeface="Calibri Light"/>
              </a:rPr>
              <a:t>ELEKTRİK</a:t>
            </a:r>
            <a:r>
              <a:rPr lang="tr-TR" sz="1800" b="0" spc="-100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lang="tr-TR" sz="1800" b="0" spc="-30" dirty="0">
                <a:solidFill>
                  <a:schemeClr val="bg1"/>
                </a:solidFill>
                <a:latin typeface="Calibri Light"/>
                <a:cs typeface="Calibri Light"/>
              </a:rPr>
              <a:t>TÜKETİMLERİ</a:t>
            </a:r>
            <a:r>
              <a:rPr lang="tr-TR" sz="1800" b="0" spc="-85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lang="tr-TR" sz="1800" b="0" spc="-10" dirty="0">
                <a:solidFill>
                  <a:schemeClr val="bg1"/>
                </a:solidFill>
                <a:latin typeface="Calibri Light"/>
                <a:cs typeface="Calibri Light"/>
              </a:rPr>
              <a:t>(</a:t>
            </a:r>
            <a:r>
              <a:rPr lang="tr-TR" sz="1600" spc="-10" dirty="0">
                <a:solidFill>
                  <a:schemeClr val="bg1"/>
                </a:solidFill>
                <a:latin typeface="Calibri"/>
                <a:cs typeface="Calibri"/>
              </a:rPr>
              <a:t>kWh</a:t>
            </a:r>
            <a:r>
              <a:rPr lang="tr-TR" sz="1800" b="0" spc="-10" dirty="0">
                <a:latin typeface="Calibri Light"/>
                <a:cs typeface="Calibri Light"/>
              </a:rPr>
              <a:t>)</a:t>
            </a:r>
            <a:endParaRPr lang="tr-TR" dirty="0"/>
          </a:p>
        </p:txBody>
      </p:sp>
      <p:graphicFrame>
        <p:nvGraphicFramePr>
          <p:cNvPr id="2" name="Grafik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9475125"/>
              </p:ext>
            </p:extLst>
          </p:nvPr>
        </p:nvGraphicFramePr>
        <p:xfrm>
          <a:off x="3084262" y="2927169"/>
          <a:ext cx="5468303" cy="26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2289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9F680D87-996F-9A5F-1644-6DDCD1BD8B93}"/>
              </a:ext>
            </a:extLst>
          </p:cNvPr>
          <p:cNvSpPr txBox="1"/>
          <p:nvPr/>
        </p:nvSpPr>
        <p:spPr>
          <a:xfrm>
            <a:off x="-916859" y="690405"/>
            <a:ext cx="6110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pc="-20" dirty="0">
                <a:solidFill>
                  <a:schemeClr val="bg1"/>
                </a:solidFill>
                <a:latin typeface="Calibri Light"/>
                <a:cs typeface="Calibri Light"/>
              </a:rPr>
              <a:t>SU</a:t>
            </a:r>
            <a:r>
              <a:rPr lang="tr-TR" sz="1800" b="0" spc="-100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lang="tr-TR" sz="1800" b="0" spc="-30" dirty="0">
                <a:solidFill>
                  <a:schemeClr val="bg1"/>
                </a:solidFill>
                <a:latin typeface="Calibri Light"/>
                <a:cs typeface="Calibri Light"/>
              </a:rPr>
              <a:t>TÜKETİMLERİ</a:t>
            </a:r>
            <a:r>
              <a:rPr lang="tr-TR" sz="1800" b="0" spc="-85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lang="tr-TR" sz="1800" b="0" spc="-10" dirty="0">
                <a:solidFill>
                  <a:schemeClr val="bg1"/>
                </a:solidFill>
                <a:latin typeface="Calibri Light"/>
                <a:cs typeface="Calibri Light"/>
              </a:rPr>
              <a:t>(</a:t>
            </a:r>
            <a:r>
              <a:rPr lang="tr-TR" sz="1600" b="0" spc="-10" dirty="0">
                <a:solidFill>
                  <a:schemeClr val="bg1"/>
                </a:solidFill>
                <a:latin typeface="Calibri"/>
                <a:cs typeface="Calibri"/>
              </a:rPr>
              <a:t>m3</a:t>
            </a:r>
            <a:r>
              <a:rPr lang="tr-TR" sz="1800" b="0" spc="-10" dirty="0">
                <a:solidFill>
                  <a:schemeClr val="bg1"/>
                </a:solidFill>
                <a:latin typeface="Calibri Light"/>
                <a:cs typeface="Calibri Light"/>
              </a:rPr>
              <a:t>)</a:t>
            </a:r>
            <a:endParaRPr lang="tr-TR" dirty="0">
              <a:solidFill>
                <a:schemeClr val="bg1"/>
              </a:solidFill>
            </a:endParaRPr>
          </a:p>
        </p:txBody>
      </p:sp>
      <p:graphicFrame>
        <p:nvGraphicFramePr>
          <p:cNvPr id="2" name="Grafik 1">
            <a:extLst>
              <a:ext uri="{FF2B5EF4-FFF2-40B4-BE49-F238E27FC236}">
                <a16:creationId xmlns:a16="http://schemas.microsoft.com/office/drawing/2014/main" id="{2AE7024E-CDBE-4C73-BEEB-C58D019D89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564157"/>
              </p:ext>
            </p:extLst>
          </p:nvPr>
        </p:nvGraphicFramePr>
        <p:xfrm>
          <a:off x="3749040" y="2759669"/>
          <a:ext cx="4693920" cy="26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3618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C3F6C9F0-1E3D-12DA-D2DF-E6E114E847C8}"/>
              </a:ext>
            </a:extLst>
          </p:cNvPr>
          <p:cNvSpPr txBox="1"/>
          <p:nvPr/>
        </p:nvSpPr>
        <p:spPr>
          <a:xfrm>
            <a:off x="715296" y="1152706"/>
            <a:ext cx="61107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0" spc="-90" dirty="0">
                <a:solidFill>
                  <a:schemeClr val="bg1"/>
                </a:solidFill>
                <a:latin typeface="Calibri Light"/>
                <a:cs typeface="Calibri Light"/>
              </a:rPr>
              <a:t>Toplumla</a:t>
            </a:r>
            <a:r>
              <a:rPr lang="tr-TR" sz="2400" b="0" spc="-130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lang="tr-TR" sz="2400" b="0" spc="-70" dirty="0">
                <a:solidFill>
                  <a:schemeClr val="bg1"/>
                </a:solidFill>
                <a:latin typeface="Calibri Light"/>
                <a:cs typeface="Calibri Light"/>
              </a:rPr>
              <a:t>Entegrasyon</a:t>
            </a:r>
            <a:r>
              <a:rPr lang="tr-TR" sz="2400" b="0" spc="-145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lang="tr-TR" sz="2400" b="0" dirty="0">
                <a:solidFill>
                  <a:schemeClr val="bg1"/>
                </a:solidFill>
                <a:latin typeface="Calibri Light"/>
                <a:cs typeface="Calibri Light"/>
              </a:rPr>
              <a:t>&amp;</a:t>
            </a:r>
            <a:r>
              <a:rPr lang="tr-TR" sz="2400" b="0" spc="-85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lang="tr-TR" sz="2400" b="0" spc="-10" dirty="0">
                <a:solidFill>
                  <a:schemeClr val="bg1"/>
                </a:solidFill>
                <a:latin typeface="Calibri Light"/>
                <a:cs typeface="Calibri Light"/>
              </a:rPr>
              <a:t>Destek</a:t>
            </a:r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BC0ECD98-1689-1DA1-89F3-25B4DC083537}"/>
              </a:ext>
            </a:extLst>
          </p:cNvPr>
          <p:cNvSpPr txBox="1"/>
          <p:nvPr/>
        </p:nvSpPr>
        <p:spPr>
          <a:xfrm>
            <a:off x="479321" y="2285446"/>
            <a:ext cx="7946923" cy="984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0" marR="327660" indent="-228600">
              <a:lnSpc>
                <a:spcPct val="80000"/>
              </a:lnSpc>
              <a:spcBef>
                <a:spcPts val="715"/>
              </a:spcBef>
              <a:buFont typeface="Microsoft Sans Serif"/>
              <a:buChar char="•"/>
              <a:tabLst>
                <a:tab pos="241300" algn="l"/>
                <a:tab pos="3265804" algn="l"/>
              </a:tabLst>
            </a:pPr>
            <a:r>
              <a:rPr lang="tr-TR" sz="1800" dirty="0">
                <a:latin typeface="Calibri"/>
                <a:cs typeface="Calibri"/>
              </a:rPr>
              <a:t>2025</a:t>
            </a:r>
            <a:r>
              <a:rPr lang="tr-TR" sz="1800" spc="-9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Yılı</a:t>
            </a:r>
            <a:r>
              <a:rPr lang="tr-TR" sz="1800" spc="-8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toplumla</a:t>
            </a:r>
            <a:r>
              <a:rPr lang="tr-TR" sz="1800" spc="-40" dirty="0">
                <a:latin typeface="Calibri"/>
                <a:cs typeface="Calibri"/>
              </a:rPr>
              <a:t> </a:t>
            </a:r>
            <a:r>
              <a:rPr lang="tr-TR" sz="1800" spc="-20" dirty="0">
                <a:latin typeface="Calibri"/>
                <a:cs typeface="Calibri"/>
              </a:rPr>
              <a:t>entegrasyon</a:t>
            </a:r>
            <a:r>
              <a:rPr lang="tr-TR" sz="1800" spc="-10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ve</a:t>
            </a:r>
            <a:r>
              <a:rPr lang="tr-TR" sz="1800" spc="-8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destek</a:t>
            </a:r>
            <a:r>
              <a:rPr lang="tr-TR" sz="1800" spc="-6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hedefimiz,</a:t>
            </a:r>
            <a:r>
              <a:rPr lang="tr-TR" sz="1800" spc="-10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yerel</a:t>
            </a:r>
            <a:r>
              <a:rPr lang="tr-TR" sz="1800" spc="-100" dirty="0">
                <a:latin typeface="Calibri"/>
                <a:cs typeface="Calibri"/>
              </a:rPr>
              <a:t> </a:t>
            </a:r>
            <a:r>
              <a:rPr lang="tr-TR" sz="1800" spc="-10" dirty="0">
                <a:latin typeface="Calibri"/>
                <a:cs typeface="Calibri"/>
              </a:rPr>
              <a:t>tedarikçiler</a:t>
            </a:r>
            <a:r>
              <a:rPr lang="tr-TR" sz="1800" spc="-60" dirty="0">
                <a:latin typeface="Calibri"/>
                <a:cs typeface="Calibri"/>
              </a:rPr>
              <a:t> </a:t>
            </a:r>
            <a:r>
              <a:rPr lang="tr-TR" sz="1800" spc="-25" dirty="0">
                <a:latin typeface="Calibri"/>
                <a:cs typeface="Calibri"/>
              </a:rPr>
              <a:t>ile </a:t>
            </a:r>
            <a:r>
              <a:rPr lang="tr-TR" sz="1800" dirty="0">
                <a:latin typeface="Calibri"/>
                <a:cs typeface="Calibri"/>
              </a:rPr>
              <a:t>çalışmak.</a:t>
            </a:r>
            <a:r>
              <a:rPr lang="tr-TR" sz="1800" spc="-6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Açık</a:t>
            </a:r>
            <a:r>
              <a:rPr lang="tr-TR" sz="1800" spc="-60" dirty="0">
                <a:latin typeface="Calibri"/>
                <a:cs typeface="Calibri"/>
              </a:rPr>
              <a:t> </a:t>
            </a:r>
            <a:r>
              <a:rPr lang="tr-TR" sz="1800" spc="-10" dirty="0">
                <a:latin typeface="Calibri"/>
                <a:cs typeface="Calibri"/>
              </a:rPr>
              <a:t>büfede</a:t>
            </a:r>
            <a:r>
              <a:rPr lang="tr-TR" spc="-1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kullanılan</a:t>
            </a:r>
            <a:r>
              <a:rPr lang="tr-TR" sz="1800" spc="-10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ürünlerin</a:t>
            </a:r>
            <a:r>
              <a:rPr lang="tr-TR" sz="1800" spc="-10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mümkün</a:t>
            </a:r>
            <a:r>
              <a:rPr lang="tr-TR" sz="1800" spc="-8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olduğunca</a:t>
            </a:r>
            <a:r>
              <a:rPr lang="tr-TR" sz="1800" spc="-105" dirty="0">
                <a:latin typeface="Calibri"/>
                <a:cs typeface="Calibri"/>
              </a:rPr>
              <a:t> </a:t>
            </a:r>
            <a:r>
              <a:rPr lang="tr-TR" sz="1800" spc="-10" dirty="0">
                <a:latin typeface="Calibri"/>
                <a:cs typeface="Calibri"/>
              </a:rPr>
              <a:t>yerel</a:t>
            </a:r>
            <a:endParaRPr lang="tr-TR" sz="1800" dirty="0">
              <a:latin typeface="Calibri"/>
              <a:cs typeface="Calibri"/>
            </a:endParaRPr>
          </a:p>
          <a:p>
            <a:pPr marL="241300" marR="5080">
              <a:lnSpc>
                <a:spcPct val="80000"/>
              </a:lnSpc>
              <a:spcBef>
                <a:spcPts val="5"/>
              </a:spcBef>
            </a:pPr>
            <a:r>
              <a:rPr lang="tr-TR" sz="1800" spc="-10" dirty="0">
                <a:latin typeface="Calibri"/>
                <a:cs typeface="Calibri"/>
              </a:rPr>
              <a:t>çiftçilerden</a:t>
            </a:r>
            <a:r>
              <a:rPr lang="tr-TR" sz="1800" spc="-12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temin</a:t>
            </a:r>
            <a:r>
              <a:rPr lang="tr-TR" sz="1800" spc="-6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edilmesi</a:t>
            </a:r>
            <a:r>
              <a:rPr lang="tr-TR" sz="1800" spc="-7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ve</a:t>
            </a:r>
            <a:r>
              <a:rPr lang="tr-TR" sz="1800" spc="-8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bunu</a:t>
            </a:r>
            <a:r>
              <a:rPr lang="tr-TR" sz="1800" spc="-7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misafirlere</a:t>
            </a:r>
            <a:r>
              <a:rPr lang="tr-TR" sz="1800" spc="-75" dirty="0">
                <a:latin typeface="Calibri"/>
                <a:cs typeface="Calibri"/>
              </a:rPr>
              <a:t> </a:t>
            </a:r>
            <a:r>
              <a:rPr lang="tr-TR" sz="1800" spc="-10" dirty="0">
                <a:latin typeface="Calibri"/>
                <a:cs typeface="Calibri"/>
              </a:rPr>
              <a:t>açıklayan</a:t>
            </a:r>
            <a:r>
              <a:rPr lang="tr-TR" sz="1800" spc="-60" dirty="0">
                <a:latin typeface="Calibri"/>
                <a:cs typeface="Calibri"/>
              </a:rPr>
              <a:t> </a:t>
            </a:r>
            <a:r>
              <a:rPr lang="tr-TR" sz="1800" spc="-10" dirty="0">
                <a:latin typeface="Calibri"/>
                <a:cs typeface="Calibri"/>
              </a:rPr>
              <a:t>bilgilendirmelerin restorana</a:t>
            </a:r>
            <a:r>
              <a:rPr lang="tr-TR" sz="1800" spc="-125" dirty="0">
                <a:latin typeface="Calibri"/>
                <a:cs typeface="Calibri"/>
              </a:rPr>
              <a:t> </a:t>
            </a:r>
            <a:r>
              <a:rPr lang="tr-TR" sz="1800" spc="-10" dirty="0">
                <a:latin typeface="Calibri"/>
                <a:cs typeface="Calibri"/>
              </a:rPr>
              <a:t>asılması.</a:t>
            </a:r>
            <a:endParaRPr lang="tr-TR" sz="1800" dirty="0">
              <a:latin typeface="Calibri"/>
              <a:cs typeface="Calibri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57DA3F55-AB47-A2BF-919F-BE00EE590967}"/>
              </a:ext>
            </a:extLst>
          </p:cNvPr>
          <p:cNvSpPr/>
          <p:nvPr/>
        </p:nvSpPr>
        <p:spPr>
          <a:xfrm>
            <a:off x="5657088" y="4386071"/>
            <a:ext cx="929640" cy="1088390"/>
          </a:xfrm>
          <a:custGeom>
            <a:avLst/>
            <a:gdLst/>
            <a:ahLst/>
            <a:cxnLst/>
            <a:rect l="l" t="t" r="r" b="b"/>
            <a:pathLst>
              <a:path w="929640" h="1088389">
                <a:moveTo>
                  <a:pt x="464820" y="0"/>
                </a:moveTo>
                <a:lnTo>
                  <a:pt x="464820" y="217677"/>
                </a:lnTo>
                <a:lnTo>
                  <a:pt x="0" y="217677"/>
                </a:lnTo>
                <a:lnTo>
                  <a:pt x="0" y="870457"/>
                </a:lnTo>
                <a:lnTo>
                  <a:pt x="464820" y="870457"/>
                </a:lnTo>
                <a:lnTo>
                  <a:pt x="464820" y="1088136"/>
                </a:lnTo>
                <a:lnTo>
                  <a:pt x="929639" y="544067"/>
                </a:lnTo>
                <a:lnTo>
                  <a:pt x="46482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8FA1EE3C-3291-F91F-07F7-2D0F8AFF9050}"/>
              </a:ext>
            </a:extLst>
          </p:cNvPr>
          <p:cNvSpPr/>
          <p:nvPr/>
        </p:nvSpPr>
        <p:spPr>
          <a:xfrm>
            <a:off x="6970776" y="3685032"/>
            <a:ext cx="4380230" cy="2493645"/>
          </a:xfrm>
          <a:custGeom>
            <a:avLst/>
            <a:gdLst/>
            <a:ahLst/>
            <a:cxnLst/>
            <a:rect l="l" t="t" r="r" b="b"/>
            <a:pathLst>
              <a:path w="4380230" h="2493645">
                <a:moveTo>
                  <a:pt x="4130675" y="0"/>
                </a:moveTo>
                <a:lnTo>
                  <a:pt x="249300" y="0"/>
                </a:lnTo>
                <a:lnTo>
                  <a:pt x="204493" y="4017"/>
                </a:lnTo>
                <a:lnTo>
                  <a:pt x="162318" y="15598"/>
                </a:lnTo>
                <a:lnTo>
                  <a:pt x="123481" y="34040"/>
                </a:lnTo>
                <a:lnTo>
                  <a:pt x="88686" y="58638"/>
                </a:lnTo>
                <a:lnTo>
                  <a:pt x="58638" y="88686"/>
                </a:lnTo>
                <a:lnTo>
                  <a:pt x="34040" y="123481"/>
                </a:lnTo>
                <a:lnTo>
                  <a:pt x="15598" y="162318"/>
                </a:lnTo>
                <a:lnTo>
                  <a:pt x="4017" y="204493"/>
                </a:lnTo>
                <a:lnTo>
                  <a:pt x="0" y="249301"/>
                </a:lnTo>
                <a:lnTo>
                  <a:pt x="0" y="2243937"/>
                </a:lnTo>
                <a:lnTo>
                  <a:pt x="4017" y="2288752"/>
                </a:lnTo>
                <a:lnTo>
                  <a:pt x="15598" y="2330933"/>
                </a:lnTo>
                <a:lnTo>
                  <a:pt x="34040" y="2369774"/>
                </a:lnTo>
                <a:lnTo>
                  <a:pt x="58638" y="2404573"/>
                </a:lnTo>
                <a:lnTo>
                  <a:pt x="88686" y="2434623"/>
                </a:lnTo>
                <a:lnTo>
                  <a:pt x="123481" y="2459222"/>
                </a:lnTo>
                <a:lnTo>
                  <a:pt x="162318" y="2477664"/>
                </a:lnTo>
                <a:lnTo>
                  <a:pt x="204493" y="2489246"/>
                </a:lnTo>
                <a:lnTo>
                  <a:pt x="249300" y="2493264"/>
                </a:lnTo>
                <a:lnTo>
                  <a:pt x="4130675" y="2493264"/>
                </a:lnTo>
                <a:lnTo>
                  <a:pt x="4175482" y="2489246"/>
                </a:lnTo>
                <a:lnTo>
                  <a:pt x="4217657" y="2477664"/>
                </a:lnTo>
                <a:lnTo>
                  <a:pt x="4256494" y="2459222"/>
                </a:lnTo>
                <a:lnTo>
                  <a:pt x="4291289" y="2434623"/>
                </a:lnTo>
                <a:lnTo>
                  <a:pt x="4321337" y="2404573"/>
                </a:lnTo>
                <a:lnTo>
                  <a:pt x="4345935" y="2369774"/>
                </a:lnTo>
                <a:lnTo>
                  <a:pt x="4364377" y="2330933"/>
                </a:lnTo>
                <a:lnTo>
                  <a:pt x="4375958" y="2288752"/>
                </a:lnTo>
                <a:lnTo>
                  <a:pt x="4379976" y="2243937"/>
                </a:lnTo>
                <a:lnTo>
                  <a:pt x="4379976" y="249301"/>
                </a:lnTo>
                <a:lnTo>
                  <a:pt x="4375958" y="204493"/>
                </a:lnTo>
                <a:lnTo>
                  <a:pt x="4364377" y="162318"/>
                </a:lnTo>
                <a:lnTo>
                  <a:pt x="4345935" y="123481"/>
                </a:lnTo>
                <a:lnTo>
                  <a:pt x="4321337" y="88686"/>
                </a:lnTo>
                <a:lnTo>
                  <a:pt x="4291289" y="58638"/>
                </a:lnTo>
                <a:lnTo>
                  <a:pt x="4256494" y="34040"/>
                </a:lnTo>
                <a:lnTo>
                  <a:pt x="4217657" y="15598"/>
                </a:lnTo>
                <a:lnTo>
                  <a:pt x="4175482" y="4017"/>
                </a:lnTo>
                <a:lnTo>
                  <a:pt x="4130675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F182EB88-5445-87C8-8BC9-9C1A8B957AC2}"/>
              </a:ext>
            </a:extLst>
          </p:cNvPr>
          <p:cNvSpPr txBox="1"/>
          <p:nvPr/>
        </p:nvSpPr>
        <p:spPr>
          <a:xfrm>
            <a:off x="7140067" y="3819525"/>
            <a:ext cx="4043679" cy="217170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indent="635" algn="ctr">
              <a:lnSpc>
                <a:spcPct val="91600"/>
              </a:lnSpc>
              <a:spcBef>
                <a:spcPts val="285"/>
              </a:spcBef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Misafirlerden</a:t>
            </a:r>
            <a:r>
              <a:rPr sz="19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yerel</a:t>
            </a:r>
            <a:r>
              <a:rPr sz="19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halkın</a:t>
            </a:r>
            <a:r>
              <a:rPr sz="19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desteklenmesi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9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yerel</a:t>
            </a:r>
            <a:r>
              <a:rPr sz="19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ürünlerin</a:t>
            </a:r>
            <a:r>
              <a:rPr sz="19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kullanılması</a:t>
            </a:r>
            <a:r>
              <a:rPr sz="19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hakkında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geri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bildirimlerde</a:t>
            </a:r>
            <a:r>
              <a:rPr sz="19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bulundular.</a:t>
            </a:r>
            <a:r>
              <a:rPr sz="1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Personel</a:t>
            </a:r>
            <a:r>
              <a:rPr sz="19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ve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misafirlerden</a:t>
            </a:r>
            <a:r>
              <a:rPr sz="19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gelen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olumlu</a:t>
            </a:r>
            <a:r>
              <a:rPr sz="19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geri</a:t>
            </a:r>
            <a:endParaRPr sz="1900" dirty="0">
              <a:latin typeface="Calibri"/>
              <a:cs typeface="Calibri"/>
            </a:endParaRPr>
          </a:p>
          <a:p>
            <a:pPr marL="231775" marR="222885" indent="-635" algn="ctr">
              <a:lnSpc>
                <a:spcPct val="91600"/>
              </a:lnSpc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bildirimler</a:t>
            </a:r>
            <a:r>
              <a:rPr sz="19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nedeniyle,</a:t>
            </a:r>
            <a:r>
              <a:rPr sz="19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yerel</a:t>
            </a:r>
            <a:r>
              <a:rPr sz="19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kaynaklı malzemeleri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daha</a:t>
            </a:r>
            <a:r>
              <a:rPr sz="19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çok</a:t>
            </a:r>
            <a:r>
              <a:rPr sz="19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açık</a:t>
            </a:r>
            <a:r>
              <a:rPr sz="19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büfe</a:t>
            </a:r>
            <a:r>
              <a:rPr sz="19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35" dirty="0">
                <a:solidFill>
                  <a:srgbClr val="FFFFFF"/>
                </a:solidFill>
                <a:latin typeface="Calibri"/>
                <a:cs typeface="Calibri"/>
              </a:rPr>
              <a:t>ve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menülere</a:t>
            </a:r>
            <a:r>
              <a:rPr sz="19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dâhil</a:t>
            </a:r>
            <a:r>
              <a:rPr sz="19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etmemiz</a:t>
            </a:r>
            <a:r>
              <a:rPr sz="19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güzel</a:t>
            </a:r>
            <a:r>
              <a:rPr sz="19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sonuç vermiştir.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0BA484EB-0FBD-2E0E-1DA0-A9B886D96011}"/>
              </a:ext>
            </a:extLst>
          </p:cNvPr>
          <p:cNvSpPr/>
          <p:nvPr/>
        </p:nvSpPr>
        <p:spPr>
          <a:xfrm>
            <a:off x="841247" y="3685032"/>
            <a:ext cx="4380230" cy="2493645"/>
          </a:xfrm>
          <a:custGeom>
            <a:avLst/>
            <a:gdLst/>
            <a:ahLst/>
            <a:cxnLst/>
            <a:rect l="l" t="t" r="r" b="b"/>
            <a:pathLst>
              <a:path w="4380230" h="2493645">
                <a:moveTo>
                  <a:pt x="4130675" y="0"/>
                </a:moveTo>
                <a:lnTo>
                  <a:pt x="249326" y="0"/>
                </a:lnTo>
                <a:lnTo>
                  <a:pt x="204507" y="4017"/>
                </a:lnTo>
                <a:lnTo>
                  <a:pt x="162325" y="15598"/>
                </a:lnTo>
                <a:lnTo>
                  <a:pt x="123483" y="34040"/>
                </a:lnTo>
                <a:lnTo>
                  <a:pt x="88685" y="58638"/>
                </a:lnTo>
                <a:lnTo>
                  <a:pt x="58636" y="88686"/>
                </a:lnTo>
                <a:lnTo>
                  <a:pt x="34038" y="123481"/>
                </a:lnTo>
                <a:lnTo>
                  <a:pt x="15597" y="162318"/>
                </a:lnTo>
                <a:lnTo>
                  <a:pt x="4016" y="204493"/>
                </a:lnTo>
                <a:lnTo>
                  <a:pt x="0" y="249301"/>
                </a:lnTo>
                <a:lnTo>
                  <a:pt x="0" y="2243937"/>
                </a:lnTo>
                <a:lnTo>
                  <a:pt x="4016" y="2288752"/>
                </a:lnTo>
                <a:lnTo>
                  <a:pt x="15597" y="2330933"/>
                </a:lnTo>
                <a:lnTo>
                  <a:pt x="34038" y="2369774"/>
                </a:lnTo>
                <a:lnTo>
                  <a:pt x="58636" y="2404573"/>
                </a:lnTo>
                <a:lnTo>
                  <a:pt x="88685" y="2434623"/>
                </a:lnTo>
                <a:lnTo>
                  <a:pt x="123483" y="2459222"/>
                </a:lnTo>
                <a:lnTo>
                  <a:pt x="162325" y="2477664"/>
                </a:lnTo>
                <a:lnTo>
                  <a:pt x="204507" y="2489246"/>
                </a:lnTo>
                <a:lnTo>
                  <a:pt x="249326" y="2493264"/>
                </a:lnTo>
                <a:lnTo>
                  <a:pt x="4130675" y="2493264"/>
                </a:lnTo>
                <a:lnTo>
                  <a:pt x="4175482" y="2489246"/>
                </a:lnTo>
                <a:lnTo>
                  <a:pt x="4217657" y="2477664"/>
                </a:lnTo>
                <a:lnTo>
                  <a:pt x="4256494" y="2459222"/>
                </a:lnTo>
                <a:lnTo>
                  <a:pt x="4291289" y="2434623"/>
                </a:lnTo>
                <a:lnTo>
                  <a:pt x="4321337" y="2404573"/>
                </a:lnTo>
                <a:lnTo>
                  <a:pt x="4345935" y="2369774"/>
                </a:lnTo>
                <a:lnTo>
                  <a:pt x="4364377" y="2330933"/>
                </a:lnTo>
                <a:lnTo>
                  <a:pt x="4375958" y="2288752"/>
                </a:lnTo>
                <a:lnTo>
                  <a:pt x="4379976" y="2243937"/>
                </a:lnTo>
                <a:lnTo>
                  <a:pt x="4379976" y="249301"/>
                </a:lnTo>
                <a:lnTo>
                  <a:pt x="4375958" y="204493"/>
                </a:lnTo>
                <a:lnTo>
                  <a:pt x="4364377" y="162318"/>
                </a:lnTo>
                <a:lnTo>
                  <a:pt x="4345935" y="123481"/>
                </a:lnTo>
                <a:lnTo>
                  <a:pt x="4321337" y="88686"/>
                </a:lnTo>
                <a:lnTo>
                  <a:pt x="4291289" y="58638"/>
                </a:lnTo>
                <a:lnTo>
                  <a:pt x="4256494" y="34040"/>
                </a:lnTo>
                <a:lnTo>
                  <a:pt x="4217657" y="15598"/>
                </a:lnTo>
                <a:lnTo>
                  <a:pt x="4175482" y="4017"/>
                </a:lnTo>
                <a:lnTo>
                  <a:pt x="4130675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35A06C2D-B4EA-EDE2-DC73-37EE69CD1079}"/>
              </a:ext>
            </a:extLst>
          </p:cNvPr>
          <p:cNvSpPr txBox="1"/>
          <p:nvPr/>
        </p:nvSpPr>
        <p:spPr>
          <a:xfrm>
            <a:off x="2589022" y="4747336"/>
            <a:ext cx="88582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Sonuçlar</a:t>
            </a:r>
            <a:endParaRPr sz="19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2173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A5B9E35B-6FF0-9968-AC2B-C974BF822CCA}"/>
              </a:ext>
            </a:extLst>
          </p:cNvPr>
          <p:cNvSpPr txBox="1"/>
          <p:nvPr/>
        </p:nvSpPr>
        <p:spPr>
          <a:xfrm>
            <a:off x="754626" y="678935"/>
            <a:ext cx="6110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0" spc="-35" dirty="0">
                <a:solidFill>
                  <a:schemeClr val="bg1"/>
                </a:solidFill>
                <a:latin typeface="Calibri Light"/>
                <a:cs typeface="Calibri Light"/>
              </a:rPr>
              <a:t>TEDARİK </a:t>
            </a:r>
            <a:r>
              <a:rPr lang="tr-TR" sz="1800" b="0" spc="-340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lang="tr-TR" sz="1800" b="0" spc="-25" dirty="0">
                <a:solidFill>
                  <a:schemeClr val="bg1"/>
                </a:solidFill>
                <a:latin typeface="Calibri Light"/>
                <a:cs typeface="Calibri Light"/>
              </a:rPr>
              <a:t>ZİNCİRİ</a:t>
            </a:r>
            <a:r>
              <a:rPr lang="tr-TR" sz="1800" b="0" spc="-310" dirty="0">
                <a:solidFill>
                  <a:schemeClr val="bg1"/>
                </a:solidFill>
                <a:latin typeface="Calibri Light"/>
                <a:cs typeface="Calibri Light"/>
              </a:rPr>
              <a:t>  </a:t>
            </a:r>
            <a:r>
              <a:rPr lang="tr-TR" sz="1800" b="0" spc="-45" dirty="0">
                <a:solidFill>
                  <a:schemeClr val="bg1"/>
                </a:solidFill>
                <a:latin typeface="Calibri Light"/>
                <a:cs typeface="Calibri Light"/>
              </a:rPr>
              <a:t>YÖNETİMİ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4BA7C118-5838-E84E-3C03-F7F1E0DC6584}"/>
              </a:ext>
            </a:extLst>
          </p:cNvPr>
          <p:cNvSpPr txBox="1"/>
          <p:nvPr/>
        </p:nvSpPr>
        <p:spPr>
          <a:xfrm>
            <a:off x="675968" y="2453106"/>
            <a:ext cx="8359878" cy="2336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0" marR="5080" indent="-228600" algn="just">
              <a:lnSpc>
                <a:spcPct val="90000"/>
              </a:lnSpc>
              <a:spcBef>
                <a:spcPts val="334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lang="tr-TR" sz="1800" dirty="0">
                <a:latin typeface="Calibri"/>
                <a:cs typeface="Calibri"/>
              </a:rPr>
              <a:t>Sorumlu</a:t>
            </a:r>
            <a:r>
              <a:rPr lang="tr-TR" sz="1800" spc="-2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satın</a:t>
            </a:r>
            <a:r>
              <a:rPr lang="tr-TR" sz="1800" spc="-4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alma</a:t>
            </a:r>
            <a:r>
              <a:rPr lang="tr-TR" sz="1800" spc="-4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uygulamalarımızın</a:t>
            </a:r>
            <a:r>
              <a:rPr lang="tr-TR" sz="1800" spc="-3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bir</a:t>
            </a:r>
            <a:r>
              <a:rPr lang="tr-TR" sz="1800" spc="-5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parçası</a:t>
            </a:r>
            <a:r>
              <a:rPr lang="tr-TR" sz="1800" spc="-6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olarak</a:t>
            </a:r>
            <a:r>
              <a:rPr lang="tr-TR" sz="1800" spc="-40" dirty="0">
                <a:latin typeface="Calibri"/>
                <a:cs typeface="Calibri"/>
              </a:rPr>
              <a:t> </a:t>
            </a:r>
            <a:r>
              <a:rPr lang="tr-TR" sz="1800" spc="-20" dirty="0">
                <a:latin typeface="Calibri"/>
                <a:cs typeface="Calibri"/>
              </a:rPr>
              <a:t>Tedarikçi</a:t>
            </a:r>
            <a:r>
              <a:rPr lang="tr-TR" sz="1800" spc="-35" dirty="0">
                <a:latin typeface="Calibri"/>
                <a:cs typeface="Calibri"/>
              </a:rPr>
              <a:t> </a:t>
            </a:r>
            <a:r>
              <a:rPr lang="tr-TR" sz="1800" spc="-10" dirty="0">
                <a:latin typeface="Calibri"/>
                <a:cs typeface="Calibri"/>
              </a:rPr>
              <a:t>Yönetimi </a:t>
            </a:r>
            <a:r>
              <a:rPr lang="tr-TR" sz="1800" dirty="0">
                <a:latin typeface="Calibri"/>
                <a:cs typeface="Calibri"/>
              </a:rPr>
              <a:t>kapsamında,</a:t>
            </a:r>
            <a:r>
              <a:rPr lang="tr-TR" sz="1800" spc="19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hammadde</a:t>
            </a:r>
            <a:r>
              <a:rPr lang="tr-TR" sz="1800" spc="18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tedariki</a:t>
            </a:r>
            <a:r>
              <a:rPr lang="tr-TR" sz="1800" spc="19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gerçekleştirdiğimiz</a:t>
            </a:r>
            <a:r>
              <a:rPr lang="tr-TR" sz="1800" spc="19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firmalar,</a:t>
            </a:r>
            <a:r>
              <a:rPr lang="tr-TR" sz="1800" spc="18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satın</a:t>
            </a:r>
            <a:r>
              <a:rPr lang="tr-TR" sz="1800" spc="190" dirty="0">
                <a:latin typeface="Calibri"/>
                <a:cs typeface="Calibri"/>
              </a:rPr>
              <a:t> </a:t>
            </a:r>
            <a:r>
              <a:rPr lang="tr-TR" sz="1800" spc="-10" dirty="0">
                <a:latin typeface="Calibri"/>
                <a:cs typeface="Calibri"/>
              </a:rPr>
              <a:t>alma, </a:t>
            </a:r>
            <a:r>
              <a:rPr lang="tr-TR" sz="1800" dirty="0">
                <a:latin typeface="Calibri"/>
                <a:cs typeface="Calibri"/>
              </a:rPr>
              <a:t>teknik</a:t>
            </a:r>
            <a:r>
              <a:rPr lang="tr-TR" sz="1800" spc="32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ve</a:t>
            </a:r>
            <a:r>
              <a:rPr lang="tr-TR" sz="1800" spc="31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teknoloji</a:t>
            </a:r>
            <a:r>
              <a:rPr lang="tr-TR" sz="1800" spc="33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bölümlerimiz</a:t>
            </a:r>
            <a:r>
              <a:rPr lang="tr-TR" sz="1800" spc="33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tarafından</a:t>
            </a:r>
            <a:r>
              <a:rPr lang="tr-TR" sz="1800" spc="33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değerlendiriliyor.</a:t>
            </a:r>
            <a:r>
              <a:rPr lang="tr-TR" sz="1800" spc="30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Tüm</a:t>
            </a:r>
            <a:r>
              <a:rPr lang="tr-TR" sz="1800" spc="315" dirty="0">
                <a:latin typeface="Calibri"/>
                <a:cs typeface="Calibri"/>
              </a:rPr>
              <a:t> </a:t>
            </a:r>
            <a:r>
              <a:rPr lang="tr-TR" sz="1800" spc="-10" dirty="0">
                <a:latin typeface="Calibri"/>
                <a:cs typeface="Calibri"/>
              </a:rPr>
              <a:t>yasal </a:t>
            </a:r>
            <a:r>
              <a:rPr lang="tr-TR" sz="1800" dirty="0">
                <a:latin typeface="Calibri"/>
                <a:cs typeface="Calibri"/>
              </a:rPr>
              <a:t>düzenlemelere</a:t>
            </a:r>
            <a:r>
              <a:rPr lang="tr-TR" sz="1800" spc="48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uyum</a:t>
            </a:r>
            <a:r>
              <a:rPr lang="tr-TR" sz="1800" spc="47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gösteren</a:t>
            </a:r>
            <a:r>
              <a:rPr lang="tr-TR" sz="1800" spc="484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tedarikçiler</a:t>
            </a:r>
            <a:r>
              <a:rPr lang="tr-TR" sz="1800" spc="484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ile</a:t>
            </a:r>
            <a:r>
              <a:rPr lang="tr-TR" sz="1800" spc="47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çalışıyoruz.</a:t>
            </a:r>
            <a:r>
              <a:rPr lang="tr-TR" sz="1800" spc="475" dirty="0">
                <a:latin typeface="Calibri"/>
                <a:cs typeface="Calibri"/>
              </a:rPr>
              <a:t> </a:t>
            </a:r>
            <a:r>
              <a:rPr lang="tr-TR" sz="1800" spc="-10" dirty="0">
                <a:latin typeface="Calibri"/>
                <a:cs typeface="Calibri"/>
              </a:rPr>
              <a:t>Uygulamakta </a:t>
            </a:r>
            <a:r>
              <a:rPr lang="tr-TR" sz="1800" dirty="0">
                <a:latin typeface="Calibri"/>
                <a:cs typeface="Calibri"/>
              </a:rPr>
              <a:t>olduğumuz</a:t>
            </a:r>
            <a:r>
              <a:rPr lang="tr-TR" sz="1800" spc="260" dirty="0">
                <a:latin typeface="Calibri"/>
                <a:cs typeface="Calibri"/>
              </a:rPr>
              <a:t>    </a:t>
            </a:r>
            <a:r>
              <a:rPr lang="tr-TR" sz="1800" dirty="0">
                <a:latin typeface="Calibri"/>
                <a:cs typeface="Calibri"/>
              </a:rPr>
              <a:t>Kalite</a:t>
            </a:r>
            <a:r>
              <a:rPr lang="tr-TR" sz="1800" spc="495" dirty="0">
                <a:latin typeface="Calibri"/>
                <a:cs typeface="Calibri"/>
              </a:rPr>
              <a:t>   </a:t>
            </a:r>
            <a:r>
              <a:rPr lang="tr-TR" sz="1800" dirty="0">
                <a:latin typeface="Calibri"/>
                <a:cs typeface="Calibri"/>
              </a:rPr>
              <a:t>Yönetim</a:t>
            </a:r>
            <a:r>
              <a:rPr lang="tr-TR" sz="1800" spc="495" dirty="0">
                <a:latin typeface="Calibri"/>
                <a:cs typeface="Calibri"/>
              </a:rPr>
              <a:t>   </a:t>
            </a:r>
            <a:r>
              <a:rPr lang="tr-TR" sz="1800" dirty="0">
                <a:latin typeface="Calibri"/>
                <a:cs typeface="Calibri"/>
              </a:rPr>
              <a:t>Sistemi</a:t>
            </a:r>
            <a:r>
              <a:rPr lang="tr-TR" sz="1800" spc="265" dirty="0">
                <a:latin typeface="Calibri"/>
                <a:cs typeface="Calibri"/>
              </a:rPr>
              <a:t>    </a:t>
            </a:r>
            <a:r>
              <a:rPr lang="tr-TR" sz="1800" dirty="0">
                <a:latin typeface="Calibri"/>
                <a:cs typeface="Calibri"/>
              </a:rPr>
              <a:t>gereklilikleri</a:t>
            </a:r>
            <a:r>
              <a:rPr lang="tr-TR" sz="1800" spc="270" dirty="0">
                <a:latin typeface="Calibri"/>
                <a:cs typeface="Calibri"/>
              </a:rPr>
              <a:t>    </a:t>
            </a:r>
            <a:r>
              <a:rPr lang="tr-TR" sz="1800" spc="-10" dirty="0">
                <a:latin typeface="Calibri"/>
                <a:cs typeface="Calibri"/>
              </a:rPr>
              <a:t>kapsamında </a:t>
            </a:r>
            <a:r>
              <a:rPr lang="tr-TR" sz="1800" dirty="0">
                <a:latin typeface="Calibri"/>
                <a:cs typeface="Calibri"/>
              </a:rPr>
              <a:t>tedarikçilerimizi</a:t>
            </a:r>
            <a:r>
              <a:rPr lang="tr-TR" sz="1800" spc="4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bizimle</a:t>
            </a:r>
            <a:r>
              <a:rPr lang="tr-TR" sz="1800" spc="3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büyümeye</a:t>
            </a:r>
            <a:r>
              <a:rPr lang="tr-TR" sz="1800" spc="6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ve</a:t>
            </a:r>
            <a:r>
              <a:rPr lang="tr-TR" sz="1800" spc="5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gelişmeye</a:t>
            </a:r>
            <a:r>
              <a:rPr lang="tr-TR" sz="1800" spc="3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teşvik</a:t>
            </a:r>
            <a:r>
              <a:rPr lang="tr-TR" sz="1800" spc="6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ediyoruz.</a:t>
            </a:r>
            <a:r>
              <a:rPr lang="tr-TR" sz="1800" spc="35" dirty="0">
                <a:latin typeface="Calibri"/>
                <a:cs typeface="Calibri"/>
              </a:rPr>
              <a:t> </a:t>
            </a:r>
            <a:r>
              <a:rPr lang="tr-TR" sz="1800" spc="-10" dirty="0">
                <a:latin typeface="Calibri"/>
                <a:cs typeface="Calibri"/>
              </a:rPr>
              <a:t>Tedarikçi </a:t>
            </a:r>
            <a:r>
              <a:rPr lang="tr-TR" sz="1800" dirty="0">
                <a:latin typeface="Calibri"/>
                <a:cs typeface="Calibri"/>
              </a:rPr>
              <a:t>seçimlerinde</a:t>
            </a:r>
            <a:r>
              <a:rPr lang="tr-TR" sz="1800" spc="240" dirty="0">
                <a:latin typeface="Calibri"/>
                <a:cs typeface="Calibri"/>
              </a:rPr>
              <a:t>  </a:t>
            </a:r>
            <a:r>
              <a:rPr lang="tr-TR" sz="1800" dirty="0">
                <a:latin typeface="Calibri"/>
                <a:cs typeface="Calibri"/>
              </a:rPr>
              <a:t>14001</a:t>
            </a:r>
            <a:r>
              <a:rPr lang="tr-TR" sz="1800" spc="235" dirty="0">
                <a:latin typeface="Calibri"/>
                <a:cs typeface="Calibri"/>
              </a:rPr>
              <a:t>  </a:t>
            </a:r>
            <a:r>
              <a:rPr lang="tr-TR" sz="1800" dirty="0">
                <a:latin typeface="Calibri"/>
                <a:cs typeface="Calibri"/>
              </a:rPr>
              <a:t>Çevre</a:t>
            </a:r>
            <a:r>
              <a:rPr lang="tr-TR" sz="1800" spc="245" dirty="0">
                <a:latin typeface="Calibri"/>
                <a:cs typeface="Calibri"/>
              </a:rPr>
              <a:t>  </a:t>
            </a:r>
            <a:r>
              <a:rPr lang="tr-TR" sz="1800" dirty="0">
                <a:latin typeface="Calibri"/>
                <a:cs typeface="Calibri"/>
              </a:rPr>
              <a:t>Yönetim</a:t>
            </a:r>
            <a:r>
              <a:rPr lang="tr-TR" sz="1800" spc="245" dirty="0">
                <a:latin typeface="Calibri"/>
                <a:cs typeface="Calibri"/>
              </a:rPr>
              <a:t>  </a:t>
            </a:r>
            <a:r>
              <a:rPr lang="tr-TR" sz="1800" dirty="0">
                <a:latin typeface="Calibri"/>
                <a:cs typeface="Calibri"/>
              </a:rPr>
              <a:t>Sistemi</a:t>
            </a:r>
            <a:r>
              <a:rPr lang="tr-TR" sz="1800" spc="240" dirty="0">
                <a:latin typeface="Calibri"/>
                <a:cs typeface="Calibri"/>
              </a:rPr>
              <a:t>  </a:t>
            </a:r>
            <a:r>
              <a:rPr lang="tr-TR" sz="1800" dirty="0">
                <a:latin typeface="Calibri"/>
                <a:cs typeface="Calibri"/>
              </a:rPr>
              <a:t>belgesi</a:t>
            </a:r>
            <a:r>
              <a:rPr lang="tr-TR" sz="1800" spc="240" dirty="0">
                <a:latin typeface="Calibri"/>
                <a:cs typeface="Calibri"/>
              </a:rPr>
              <a:t>  </a:t>
            </a:r>
            <a:r>
              <a:rPr lang="tr-TR" sz="1800" dirty="0">
                <a:latin typeface="Calibri"/>
                <a:cs typeface="Calibri"/>
              </a:rPr>
              <a:t>olması</a:t>
            </a:r>
            <a:r>
              <a:rPr lang="tr-TR" sz="1800" spc="240" dirty="0">
                <a:latin typeface="Calibri"/>
                <a:cs typeface="Calibri"/>
              </a:rPr>
              <a:t>  </a:t>
            </a:r>
            <a:r>
              <a:rPr lang="tr-TR" sz="1800" dirty="0">
                <a:latin typeface="Calibri"/>
                <a:cs typeface="Calibri"/>
              </a:rPr>
              <a:t>ve</a:t>
            </a:r>
            <a:r>
              <a:rPr lang="tr-TR" sz="1800" spc="229" dirty="0">
                <a:latin typeface="Calibri"/>
                <a:cs typeface="Calibri"/>
              </a:rPr>
              <a:t>  </a:t>
            </a:r>
            <a:r>
              <a:rPr lang="tr-TR" sz="1800" spc="-20" dirty="0">
                <a:latin typeface="Calibri"/>
                <a:cs typeface="Calibri"/>
              </a:rPr>
              <a:t>gıda </a:t>
            </a:r>
            <a:r>
              <a:rPr lang="tr-TR" sz="1800" spc="-10" dirty="0">
                <a:latin typeface="Calibri"/>
                <a:cs typeface="Calibri"/>
              </a:rPr>
              <a:t>tedarikçilerimizin</a:t>
            </a:r>
            <a:r>
              <a:rPr lang="tr-TR" sz="1800" spc="-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ISO</a:t>
            </a:r>
            <a:r>
              <a:rPr lang="tr-TR" sz="1800" spc="-2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22000</a:t>
            </a:r>
            <a:r>
              <a:rPr lang="tr-TR" sz="1800" spc="-2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Gıda</a:t>
            </a:r>
            <a:r>
              <a:rPr lang="tr-TR" sz="1800" spc="-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Güvenliği</a:t>
            </a:r>
            <a:r>
              <a:rPr lang="tr-TR" sz="1800" spc="-15" dirty="0">
                <a:latin typeface="Calibri"/>
                <a:cs typeface="Calibri"/>
              </a:rPr>
              <a:t> </a:t>
            </a:r>
            <a:r>
              <a:rPr lang="tr-TR" sz="1800" spc="-10" dirty="0">
                <a:latin typeface="Calibri"/>
                <a:cs typeface="Calibri"/>
              </a:rPr>
              <a:t>Yönetim</a:t>
            </a:r>
            <a:r>
              <a:rPr lang="tr-TR" sz="1800" spc="-2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Sistemi</a:t>
            </a:r>
            <a:r>
              <a:rPr lang="tr-TR" sz="1800" spc="1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belgesi</a:t>
            </a:r>
            <a:r>
              <a:rPr lang="tr-TR" sz="1800" spc="-10" dirty="0">
                <a:latin typeface="Calibri"/>
                <a:cs typeface="Calibri"/>
              </a:rPr>
              <a:t> olması </a:t>
            </a:r>
            <a:r>
              <a:rPr lang="tr-TR" sz="1800" dirty="0">
                <a:latin typeface="Calibri"/>
                <a:cs typeface="Calibri"/>
              </a:rPr>
              <a:t>tercih</a:t>
            </a:r>
            <a:r>
              <a:rPr lang="tr-TR" sz="1800" spc="-10" dirty="0">
                <a:latin typeface="Calibri"/>
                <a:cs typeface="Calibri"/>
              </a:rPr>
              <a:t> önceliğimizdir. </a:t>
            </a:r>
            <a:r>
              <a:rPr lang="tr-TR" sz="1800" dirty="0">
                <a:latin typeface="Calibri"/>
                <a:cs typeface="Calibri"/>
              </a:rPr>
              <a:t>Sürdürülebilirlik</a:t>
            </a:r>
            <a:r>
              <a:rPr lang="tr-TR" sz="1800" spc="-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kapsamında yerel</a:t>
            </a:r>
            <a:r>
              <a:rPr lang="tr-TR" sz="1800" spc="-1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tedarikçileri</a:t>
            </a:r>
            <a:r>
              <a:rPr lang="tr-TR" sz="1800" spc="-5" dirty="0">
                <a:latin typeface="Calibri"/>
                <a:cs typeface="Calibri"/>
              </a:rPr>
              <a:t> </a:t>
            </a:r>
            <a:r>
              <a:rPr lang="tr-TR" sz="1800" spc="-10" dirty="0">
                <a:latin typeface="Calibri"/>
                <a:cs typeface="Calibri"/>
              </a:rPr>
              <a:t>tercih ediyoruz.</a:t>
            </a:r>
            <a:endParaRPr lang="tr-TR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1128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A8808A9A-C8A2-A5EE-BAB1-52B65561741C}"/>
              </a:ext>
            </a:extLst>
          </p:cNvPr>
          <p:cNvSpPr txBox="1"/>
          <p:nvPr/>
        </p:nvSpPr>
        <p:spPr>
          <a:xfrm>
            <a:off x="529073" y="573285"/>
            <a:ext cx="61107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0" spc="-45" dirty="0">
                <a:solidFill>
                  <a:schemeClr val="bg1"/>
                </a:solidFill>
                <a:latin typeface="Calibri Light"/>
                <a:cs typeface="Calibri Light"/>
              </a:rPr>
              <a:t>GSTC</a:t>
            </a:r>
            <a:r>
              <a:rPr lang="tr-TR" sz="2400" b="0" spc="-175" dirty="0">
                <a:solidFill>
                  <a:schemeClr val="bg1"/>
                </a:solidFill>
                <a:latin typeface="Calibri Light"/>
                <a:cs typeface="Calibri Light"/>
              </a:rPr>
              <a:t>  </a:t>
            </a:r>
            <a:r>
              <a:rPr lang="tr-TR" sz="2400" b="0" spc="-30" dirty="0">
                <a:solidFill>
                  <a:schemeClr val="bg1"/>
                </a:solidFill>
                <a:latin typeface="Calibri Light"/>
                <a:cs typeface="Calibri Light"/>
              </a:rPr>
              <a:t>Kriterleri</a:t>
            </a:r>
            <a:r>
              <a:rPr lang="tr-TR" sz="2400" b="0" spc="-30" dirty="0">
                <a:latin typeface="Calibri Light"/>
                <a:cs typeface="Calibri Light"/>
              </a:rPr>
              <a:t>:</a:t>
            </a:r>
            <a:endParaRPr lang="tr-TR" sz="2400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A87B5E8-FE76-BD45-AB48-F700BDDB8BA9}"/>
              </a:ext>
            </a:extLst>
          </p:cNvPr>
          <p:cNvSpPr txBox="1"/>
          <p:nvPr/>
        </p:nvSpPr>
        <p:spPr>
          <a:xfrm>
            <a:off x="548148" y="1231179"/>
            <a:ext cx="6110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lang="tr-TR" sz="1800" b="1" dirty="0">
                <a:solidFill>
                  <a:schemeClr val="bg1"/>
                </a:solidFill>
                <a:latin typeface="Calibri"/>
                <a:cs typeface="Calibri"/>
              </a:rPr>
              <a:t>Sürdürülebilirliğin</a:t>
            </a:r>
            <a:r>
              <a:rPr lang="tr-TR" sz="1800" b="1" spc="-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b="1" spc="-90" dirty="0">
                <a:solidFill>
                  <a:schemeClr val="bg1"/>
                </a:solidFill>
                <a:latin typeface="Calibri"/>
                <a:cs typeface="Calibri"/>
              </a:rPr>
              <a:t>Dört Ana</a:t>
            </a:r>
            <a:r>
              <a:rPr lang="tr-TR" sz="1800" b="1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1800" b="1" spc="-10" dirty="0">
                <a:solidFill>
                  <a:schemeClr val="bg1"/>
                </a:solidFill>
                <a:latin typeface="Calibri"/>
                <a:cs typeface="Calibri"/>
              </a:rPr>
              <a:t>Başlığı </a:t>
            </a:r>
            <a:r>
              <a:rPr lang="tr-TR" sz="1800" b="1" spc="-10" dirty="0">
                <a:latin typeface="Calibri"/>
                <a:cs typeface="Calibri"/>
              </a:rPr>
              <a:t>:</a:t>
            </a:r>
            <a:endParaRPr lang="tr-TR" sz="1800" dirty="0">
              <a:latin typeface="Calibri"/>
              <a:cs typeface="Calibri"/>
            </a:endParaRPr>
          </a:p>
        </p:txBody>
      </p:sp>
      <p:grpSp>
        <p:nvGrpSpPr>
          <p:cNvPr id="8" name="object 3">
            <a:extLst>
              <a:ext uri="{FF2B5EF4-FFF2-40B4-BE49-F238E27FC236}">
                <a16:creationId xmlns:a16="http://schemas.microsoft.com/office/drawing/2014/main" id="{179D9E61-6B3B-BD8E-1DE0-A6E361A72DCB}"/>
              </a:ext>
            </a:extLst>
          </p:cNvPr>
          <p:cNvGrpSpPr/>
          <p:nvPr/>
        </p:nvGrpSpPr>
        <p:grpSpPr>
          <a:xfrm>
            <a:off x="679704" y="2298192"/>
            <a:ext cx="2133600" cy="2905125"/>
            <a:chOff x="679704" y="2298192"/>
            <a:chExt cx="2133600" cy="2905125"/>
          </a:xfrm>
        </p:grpSpPr>
        <p:pic>
          <p:nvPicPr>
            <p:cNvPr id="9" name="object 4">
              <a:extLst>
                <a:ext uri="{FF2B5EF4-FFF2-40B4-BE49-F238E27FC236}">
                  <a16:creationId xmlns:a16="http://schemas.microsoft.com/office/drawing/2014/main" id="{A4502467-D437-F73F-6235-B94C5C0584B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5048" y="2298192"/>
              <a:ext cx="2008632" cy="2843783"/>
            </a:xfrm>
            <a:prstGeom prst="rect">
              <a:avLst/>
            </a:prstGeom>
          </p:spPr>
        </p:pic>
        <p:pic>
          <p:nvPicPr>
            <p:cNvPr id="10" name="object 5">
              <a:extLst>
                <a:ext uri="{FF2B5EF4-FFF2-40B4-BE49-F238E27FC236}">
                  <a16:creationId xmlns:a16="http://schemas.microsoft.com/office/drawing/2014/main" id="{F7ED2AA5-9A03-6666-2705-3A47B1166A5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9704" y="4114800"/>
              <a:ext cx="2133600" cy="1088136"/>
            </a:xfrm>
            <a:prstGeom prst="rect">
              <a:avLst/>
            </a:prstGeom>
          </p:spPr>
        </p:pic>
      </p:grpSp>
      <p:sp>
        <p:nvSpPr>
          <p:cNvPr id="11" name="object 6">
            <a:extLst>
              <a:ext uri="{FF2B5EF4-FFF2-40B4-BE49-F238E27FC236}">
                <a16:creationId xmlns:a16="http://schemas.microsoft.com/office/drawing/2014/main" id="{0347C331-D2BD-1239-4548-5D550DA1F4D6}"/>
              </a:ext>
            </a:extLst>
          </p:cNvPr>
          <p:cNvSpPr txBox="1"/>
          <p:nvPr/>
        </p:nvSpPr>
        <p:spPr>
          <a:xfrm>
            <a:off x="722376" y="4136135"/>
            <a:ext cx="2051685" cy="1005840"/>
          </a:xfrm>
          <a:prstGeom prst="rect">
            <a:avLst/>
          </a:prstGeom>
          <a:solidFill>
            <a:srgbClr val="FFFFFF">
              <a:alpha val="65881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R="10160" algn="ctr">
              <a:lnSpc>
                <a:spcPts val="1975"/>
              </a:lnSpc>
            </a:pPr>
            <a:r>
              <a:rPr sz="1800" b="1" spc="-10" dirty="0">
                <a:solidFill>
                  <a:srgbClr val="4F6028"/>
                </a:solidFill>
                <a:latin typeface="Arial"/>
                <a:cs typeface="Arial"/>
              </a:rPr>
              <a:t>Sürdürülebilirlik</a:t>
            </a:r>
            <a:endParaRPr sz="1800">
              <a:latin typeface="Arial"/>
              <a:cs typeface="Arial"/>
            </a:endParaRPr>
          </a:p>
          <a:p>
            <a:pPr marR="11430" algn="ctr">
              <a:lnSpc>
                <a:spcPct val="100000"/>
              </a:lnSpc>
              <a:spcBef>
                <a:spcPts val="95"/>
              </a:spcBef>
            </a:pPr>
            <a:r>
              <a:rPr sz="1800" b="1" spc="-10" dirty="0">
                <a:solidFill>
                  <a:srgbClr val="4F6028"/>
                </a:solidFill>
                <a:latin typeface="Arial"/>
                <a:cs typeface="Arial"/>
              </a:rPr>
              <a:t>Yönetimi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7">
            <a:extLst>
              <a:ext uri="{FF2B5EF4-FFF2-40B4-BE49-F238E27FC236}">
                <a16:creationId xmlns:a16="http://schemas.microsoft.com/office/drawing/2014/main" id="{1490A55E-2610-E61B-EFE0-66257CCE3023}"/>
              </a:ext>
            </a:extLst>
          </p:cNvPr>
          <p:cNvGrpSpPr/>
          <p:nvPr/>
        </p:nvGrpSpPr>
        <p:grpSpPr>
          <a:xfrm>
            <a:off x="6236208" y="2292095"/>
            <a:ext cx="2063750" cy="2910840"/>
            <a:chOff x="6236208" y="2292095"/>
            <a:chExt cx="2063750" cy="2910840"/>
          </a:xfrm>
        </p:grpSpPr>
        <p:pic>
          <p:nvPicPr>
            <p:cNvPr id="13" name="object 8">
              <a:extLst>
                <a:ext uri="{FF2B5EF4-FFF2-40B4-BE49-F238E27FC236}">
                  <a16:creationId xmlns:a16="http://schemas.microsoft.com/office/drawing/2014/main" id="{2C17D958-A9DC-61AB-6D5D-8AD855A4135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81928" y="2292095"/>
              <a:ext cx="1981200" cy="2843784"/>
            </a:xfrm>
            <a:prstGeom prst="rect">
              <a:avLst/>
            </a:prstGeom>
          </p:spPr>
        </p:pic>
        <p:pic>
          <p:nvPicPr>
            <p:cNvPr id="14" name="object 9">
              <a:extLst>
                <a:ext uri="{FF2B5EF4-FFF2-40B4-BE49-F238E27FC236}">
                  <a16:creationId xmlns:a16="http://schemas.microsoft.com/office/drawing/2014/main" id="{1B553CDC-3E4F-79A8-CDEE-FDCB40F17B3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36208" y="4114800"/>
              <a:ext cx="2063495" cy="1088136"/>
            </a:xfrm>
            <a:prstGeom prst="rect">
              <a:avLst/>
            </a:prstGeom>
          </p:spPr>
        </p:pic>
      </p:grpSp>
      <p:sp>
        <p:nvSpPr>
          <p:cNvPr id="15" name="object 10">
            <a:extLst>
              <a:ext uri="{FF2B5EF4-FFF2-40B4-BE49-F238E27FC236}">
                <a16:creationId xmlns:a16="http://schemas.microsoft.com/office/drawing/2014/main" id="{35FB567C-2BA5-E33F-3151-B95B4D1C6C97}"/>
              </a:ext>
            </a:extLst>
          </p:cNvPr>
          <p:cNvSpPr txBox="1"/>
          <p:nvPr/>
        </p:nvSpPr>
        <p:spPr>
          <a:xfrm>
            <a:off x="6278879" y="4136135"/>
            <a:ext cx="1981200" cy="1005840"/>
          </a:xfrm>
          <a:prstGeom prst="rect">
            <a:avLst/>
          </a:prstGeom>
          <a:solidFill>
            <a:srgbClr val="FFFFFF">
              <a:alpha val="65881"/>
            </a:srgbClr>
          </a:solidFill>
        </p:spPr>
        <p:txBody>
          <a:bodyPr vert="horz" wrap="square" lIns="0" tIns="762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endParaRPr sz="2000">
              <a:latin typeface="Times New Roman"/>
              <a:cs typeface="Times New Roman"/>
            </a:endParaRPr>
          </a:p>
          <a:p>
            <a:pPr marL="443865">
              <a:lnSpc>
                <a:spcPct val="100000"/>
              </a:lnSpc>
            </a:pPr>
            <a:r>
              <a:rPr sz="2000" b="1" spc="-10" dirty="0">
                <a:solidFill>
                  <a:srgbClr val="4F6028"/>
                </a:solidFill>
                <a:latin typeface="Arial"/>
                <a:cs typeface="Arial"/>
              </a:rPr>
              <a:t>Kültürel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6" name="object 12">
            <a:extLst>
              <a:ext uri="{FF2B5EF4-FFF2-40B4-BE49-F238E27FC236}">
                <a16:creationId xmlns:a16="http://schemas.microsoft.com/office/drawing/2014/main" id="{E914387A-946C-A780-A193-AB429F5BBD12}"/>
              </a:ext>
            </a:extLst>
          </p:cNvPr>
          <p:cNvGrpSpPr/>
          <p:nvPr/>
        </p:nvGrpSpPr>
        <p:grpSpPr>
          <a:xfrm>
            <a:off x="3584447" y="2292095"/>
            <a:ext cx="2094230" cy="2944495"/>
            <a:chOff x="3584447" y="2292095"/>
            <a:chExt cx="2094230" cy="2944495"/>
          </a:xfrm>
        </p:grpSpPr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id="{FE5B0578-2DC5-5F87-A720-F849AB12E80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33215" y="2292095"/>
              <a:ext cx="2005584" cy="2843784"/>
            </a:xfrm>
            <a:prstGeom prst="rect">
              <a:avLst/>
            </a:prstGeom>
          </p:spPr>
        </p:pic>
        <p:pic>
          <p:nvPicPr>
            <p:cNvPr id="18" name="object 14">
              <a:extLst>
                <a:ext uri="{FF2B5EF4-FFF2-40B4-BE49-F238E27FC236}">
                  <a16:creationId xmlns:a16="http://schemas.microsoft.com/office/drawing/2014/main" id="{1E0D6F7F-7AF7-537F-FE90-E37BD128980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84447" y="4145279"/>
              <a:ext cx="2093976" cy="1091184"/>
            </a:xfrm>
            <a:prstGeom prst="rect">
              <a:avLst/>
            </a:prstGeom>
          </p:spPr>
        </p:pic>
      </p:grpSp>
      <p:sp>
        <p:nvSpPr>
          <p:cNvPr id="19" name="object 15">
            <a:extLst>
              <a:ext uri="{FF2B5EF4-FFF2-40B4-BE49-F238E27FC236}">
                <a16:creationId xmlns:a16="http://schemas.microsoft.com/office/drawing/2014/main" id="{6CFABD96-285B-8DCC-1653-3B3530DDF170}"/>
              </a:ext>
            </a:extLst>
          </p:cNvPr>
          <p:cNvSpPr txBox="1"/>
          <p:nvPr/>
        </p:nvSpPr>
        <p:spPr>
          <a:xfrm>
            <a:off x="3627120" y="4166615"/>
            <a:ext cx="2011680" cy="1009015"/>
          </a:xfrm>
          <a:prstGeom prst="rect">
            <a:avLst/>
          </a:prstGeom>
          <a:solidFill>
            <a:srgbClr val="FFFFFF">
              <a:alpha val="65881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243840">
              <a:lnSpc>
                <a:spcPts val="2190"/>
              </a:lnSpc>
            </a:pPr>
            <a:r>
              <a:rPr sz="2000" b="1" dirty="0">
                <a:solidFill>
                  <a:srgbClr val="4F6028"/>
                </a:solidFill>
                <a:latin typeface="Arial"/>
                <a:cs typeface="Arial"/>
              </a:rPr>
              <a:t>Sosyal</a:t>
            </a:r>
            <a:r>
              <a:rPr sz="2000" b="1" spc="-120" dirty="0">
                <a:solidFill>
                  <a:srgbClr val="4F6028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4F6028"/>
                </a:solidFill>
                <a:latin typeface="Arial"/>
                <a:cs typeface="Arial"/>
              </a:rPr>
              <a:t>ve</a:t>
            </a:r>
            <a:endParaRPr sz="2000">
              <a:latin typeface="Arial"/>
              <a:cs typeface="Arial"/>
            </a:endParaRPr>
          </a:p>
          <a:p>
            <a:pPr marL="19177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4F6028"/>
                </a:solidFill>
                <a:latin typeface="Arial"/>
                <a:cs typeface="Arial"/>
              </a:rPr>
              <a:t>Ekonomik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0" name="object 16">
            <a:extLst>
              <a:ext uri="{FF2B5EF4-FFF2-40B4-BE49-F238E27FC236}">
                <a16:creationId xmlns:a16="http://schemas.microsoft.com/office/drawing/2014/main" id="{46F083FC-315F-A61F-2000-8382B4D27AC0}"/>
              </a:ext>
            </a:extLst>
          </p:cNvPr>
          <p:cNvGrpSpPr/>
          <p:nvPr/>
        </p:nvGrpSpPr>
        <p:grpSpPr>
          <a:xfrm>
            <a:off x="9083040" y="2231135"/>
            <a:ext cx="2085339" cy="2905125"/>
            <a:chOff x="9083040" y="2231135"/>
            <a:chExt cx="2085339" cy="2905125"/>
          </a:xfrm>
        </p:grpSpPr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id="{DE70C150-B8A7-4BE8-5CA6-5325D77AB31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25712" y="2231135"/>
              <a:ext cx="2005583" cy="2843784"/>
            </a:xfrm>
            <a:prstGeom prst="rect">
              <a:avLst/>
            </a:prstGeom>
          </p:spPr>
        </p:pic>
        <p:pic>
          <p:nvPicPr>
            <p:cNvPr id="22" name="object 18">
              <a:extLst>
                <a:ext uri="{FF2B5EF4-FFF2-40B4-BE49-F238E27FC236}">
                  <a16:creationId xmlns:a16="http://schemas.microsoft.com/office/drawing/2014/main" id="{5FAA67F1-3E45-BE84-1009-AF30763DA95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83040" y="4047743"/>
              <a:ext cx="2084831" cy="1088136"/>
            </a:xfrm>
            <a:prstGeom prst="rect">
              <a:avLst/>
            </a:prstGeom>
          </p:spPr>
        </p:pic>
      </p:grpSp>
      <p:sp>
        <p:nvSpPr>
          <p:cNvPr id="23" name="object 19">
            <a:extLst>
              <a:ext uri="{FF2B5EF4-FFF2-40B4-BE49-F238E27FC236}">
                <a16:creationId xmlns:a16="http://schemas.microsoft.com/office/drawing/2014/main" id="{C1912958-310D-294F-00A8-EC1077760D02}"/>
              </a:ext>
            </a:extLst>
          </p:cNvPr>
          <p:cNvSpPr txBox="1"/>
          <p:nvPr/>
        </p:nvSpPr>
        <p:spPr>
          <a:xfrm>
            <a:off x="9122664" y="4066032"/>
            <a:ext cx="2009139" cy="1009015"/>
          </a:xfrm>
          <a:prstGeom prst="rect">
            <a:avLst/>
          </a:prstGeom>
          <a:solidFill>
            <a:srgbClr val="FFFFFF">
              <a:alpha val="65881"/>
            </a:srgbClr>
          </a:solidFill>
        </p:spPr>
        <p:txBody>
          <a:bodyPr vert="horz" wrap="square" lIns="0" tIns="469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70"/>
              </a:spcBef>
            </a:pPr>
            <a:endParaRPr sz="2000">
              <a:latin typeface="Times New Roman"/>
              <a:cs typeface="Times New Roman"/>
            </a:endParaRPr>
          </a:p>
          <a:p>
            <a:pPr marL="661670">
              <a:lnSpc>
                <a:spcPct val="100000"/>
              </a:lnSpc>
            </a:pPr>
            <a:r>
              <a:rPr sz="2000" b="1" spc="-10" dirty="0">
                <a:solidFill>
                  <a:srgbClr val="4F6028"/>
                </a:solidFill>
                <a:latin typeface="Arial"/>
                <a:cs typeface="Arial"/>
              </a:rPr>
              <a:t>Çevre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0518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B7369AF9-CBF5-11EC-1EF9-0C154D971C43}"/>
              </a:ext>
            </a:extLst>
          </p:cNvPr>
          <p:cNvSpPr txBox="1"/>
          <p:nvPr/>
        </p:nvSpPr>
        <p:spPr>
          <a:xfrm>
            <a:off x="449825" y="877217"/>
            <a:ext cx="6110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spc="70" dirty="0">
                <a:solidFill>
                  <a:schemeClr val="bg1"/>
                </a:solidFill>
                <a:latin typeface="Calibri"/>
                <a:cs typeface="Calibri"/>
              </a:rPr>
              <a:t>ENERJİ</a:t>
            </a:r>
            <a:r>
              <a:rPr lang="tr-TR" sz="1800" spc="1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1800" spc="65" dirty="0">
                <a:solidFill>
                  <a:schemeClr val="bg1"/>
                </a:solidFill>
                <a:latin typeface="Calibri"/>
                <a:cs typeface="Calibri"/>
              </a:rPr>
              <a:t>DOSTU</a:t>
            </a:r>
            <a:r>
              <a:rPr lang="tr-TR" sz="1800" spc="1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1800" spc="-10" dirty="0">
                <a:solidFill>
                  <a:schemeClr val="bg1"/>
                </a:solidFill>
                <a:latin typeface="Calibri"/>
                <a:cs typeface="Calibri"/>
              </a:rPr>
              <a:t>ALTYAPIMIZ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5464ECA-B7F0-9B6A-1ED6-B7D5B77937A1}"/>
              </a:ext>
            </a:extLst>
          </p:cNvPr>
          <p:cNvSpPr txBox="1"/>
          <p:nvPr/>
        </p:nvSpPr>
        <p:spPr>
          <a:xfrm>
            <a:off x="361334" y="2232193"/>
            <a:ext cx="8123903" cy="3748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465"/>
              </a:spcBef>
              <a:buFont typeface="Wingdings" panose="05000000000000000000" pitchFamily="2" charset="2"/>
              <a:buChar char="ü"/>
              <a:tabLst>
                <a:tab pos="823594" algn="l"/>
                <a:tab pos="2110105" algn="l"/>
                <a:tab pos="2664460" algn="l"/>
                <a:tab pos="4234815" algn="l"/>
                <a:tab pos="5052060" algn="l"/>
                <a:tab pos="6039485" algn="l"/>
              </a:tabLst>
            </a:pPr>
            <a:r>
              <a:rPr lang="tr-TR" sz="1800" spc="50" dirty="0">
                <a:latin typeface="Calibri"/>
                <a:cs typeface="Calibri"/>
              </a:rPr>
              <a:t>Balkon</a:t>
            </a:r>
            <a:r>
              <a:rPr lang="tr-TR" spc="50" dirty="0">
                <a:latin typeface="Calibri"/>
                <a:cs typeface="Calibri"/>
              </a:rPr>
              <a:t> </a:t>
            </a:r>
            <a:r>
              <a:rPr lang="tr-TR" sz="1800" spc="70" dirty="0">
                <a:latin typeface="Calibri"/>
                <a:cs typeface="Calibri"/>
              </a:rPr>
              <a:t>kapılarında</a:t>
            </a:r>
            <a:r>
              <a:rPr lang="tr-TR" spc="70" dirty="0">
                <a:latin typeface="Calibri"/>
                <a:cs typeface="Calibri"/>
              </a:rPr>
              <a:t> </a:t>
            </a:r>
            <a:r>
              <a:rPr lang="tr-TR" sz="1800" spc="40" dirty="0">
                <a:latin typeface="Calibri"/>
                <a:cs typeface="Calibri"/>
              </a:rPr>
              <a:t>kapı</a:t>
            </a:r>
            <a:r>
              <a:rPr lang="tr-TR" sz="1800" dirty="0">
                <a:latin typeface="Calibri"/>
                <a:cs typeface="Calibri"/>
              </a:rPr>
              <a:t>	açıldığı</a:t>
            </a:r>
            <a:r>
              <a:rPr lang="tr-TR" sz="1800" spc="45" dirty="0">
                <a:latin typeface="Calibri"/>
                <a:cs typeface="Calibri"/>
              </a:rPr>
              <a:t>  </a:t>
            </a:r>
            <a:r>
              <a:rPr lang="tr-TR" sz="1800" spc="70" dirty="0">
                <a:latin typeface="Calibri"/>
                <a:cs typeface="Calibri"/>
              </a:rPr>
              <a:t>zaman</a:t>
            </a:r>
            <a:r>
              <a:rPr lang="tr-TR" sz="1800" dirty="0">
                <a:latin typeface="Calibri"/>
                <a:cs typeface="Calibri"/>
              </a:rPr>
              <a:t>	</a:t>
            </a:r>
            <a:r>
              <a:rPr lang="tr-TR" sz="1800" spc="-10" dirty="0">
                <a:latin typeface="Calibri"/>
                <a:cs typeface="Calibri"/>
              </a:rPr>
              <a:t>klimayı</a:t>
            </a:r>
            <a:r>
              <a:rPr lang="tr-TR" sz="1800" dirty="0">
                <a:latin typeface="Calibri"/>
                <a:cs typeface="Calibri"/>
              </a:rPr>
              <a:t>	</a:t>
            </a:r>
            <a:r>
              <a:rPr lang="tr-TR" sz="1800" spc="90" dirty="0">
                <a:latin typeface="Calibri"/>
                <a:cs typeface="Calibri"/>
              </a:rPr>
              <a:t>kapatan</a:t>
            </a:r>
            <a:r>
              <a:rPr lang="tr-TR" spc="90" dirty="0">
                <a:latin typeface="Calibri"/>
                <a:cs typeface="Calibri"/>
              </a:rPr>
              <a:t> </a:t>
            </a:r>
            <a:r>
              <a:rPr lang="tr-TR" sz="1800" spc="55" dirty="0">
                <a:latin typeface="Calibri"/>
                <a:cs typeface="Calibri"/>
              </a:rPr>
              <a:t>mekanizma</a:t>
            </a:r>
            <a:r>
              <a:rPr lang="tr-TR" spc="55" dirty="0">
                <a:latin typeface="Calibri"/>
                <a:cs typeface="Calibri"/>
              </a:rPr>
              <a:t> </a:t>
            </a:r>
            <a:r>
              <a:rPr lang="tr-TR" sz="1800" spc="60" dirty="0">
                <a:latin typeface="Calibri"/>
                <a:cs typeface="Calibri"/>
              </a:rPr>
              <a:t>bulunmaktadır.</a:t>
            </a:r>
            <a:r>
              <a:rPr lang="tr-TR" sz="1800" spc="340" dirty="0">
                <a:latin typeface="Calibri"/>
                <a:cs typeface="Calibri"/>
              </a:rPr>
              <a:t> </a:t>
            </a:r>
          </a:p>
          <a:p>
            <a:pPr marL="298450" indent="-285750">
              <a:lnSpc>
                <a:spcPct val="100000"/>
              </a:lnSpc>
              <a:spcBef>
                <a:spcPts val="360"/>
              </a:spcBef>
              <a:buFont typeface="Wingdings" panose="05000000000000000000" pitchFamily="2" charset="2"/>
              <a:buChar char="ü"/>
            </a:pPr>
            <a:r>
              <a:rPr lang="tr-TR" sz="1800" dirty="0">
                <a:latin typeface="Calibri"/>
                <a:cs typeface="Calibri"/>
              </a:rPr>
              <a:t>Otel</a:t>
            </a:r>
            <a:r>
              <a:rPr lang="tr-TR" sz="1800" spc="9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genelinde</a:t>
            </a:r>
            <a:r>
              <a:rPr lang="tr-TR" sz="1800" spc="185" dirty="0">
                <a:latin typeface="Calibri"/>
                <a:cs typeface="Calibri"/>
              </a:rPr>
              <a:t> </a:t>
            </a:r>
            <a:r>
              <a:rPr lang="tr-TR" sz="1800" spc="70" dirty="0">
                <a:latin typeface="Calibri"/>
                <a:cs typeface="Calibri"/>
              </a:rPr>
              <a:t>aydınlatmaların</a:t>
            </a:r>
            <a:r>
              <a:rPr lang="tr-TR" sz="1800" spc="14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%85i led</a:t>
            </a:r>
            <a:r>
              <a:rPr lang="tr-TR" sz="1800" spc="85" dirty="0">
                <a:latin typeface="Calibri"/>
                <a:cs typeface="Calibri"/>
              </a:rPr>
              <a:t> </a:t>
            </a:r>
            <a:r>
              <a:rPr lang="tr-TR" sz="1800" spc="-10" dirty="0">
                <a:latin typeface="Calibri"/>
                <a:cs typeface="Calibri"/>
              </a:rPr>
              <a:t>aydınlatmadır.</a:t>
            </a:r>
            <a:endParaRPr lang="tr-TR" sz="18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340"/>
              </a:spcBef>
              <a:buFont typeface="Wingdings" panose="05000000000000000000" pitchFamily="2" charset="2"/>
              <a:buChar char="ü"/>
            </a:pPr>
            <a:r>
              <a:rPr lang="tr-TR" sz="1800" dirty="0">
                <a:latin typeface="Calibri"/>
                <a:cs typeface="Calibri"/>
              </a:rPr>
              <a:t>Genel</a:t>
            </a:r>
            <a:r>
              <a:rPr lang="tr-TR" sz="1800" spc="280" dirty="0">
                <a:latin typeface="Calibri"/>
                <a:cs typeface="Calibri"/>
              </a:rPr>
              <a:t> </a:t>
            </a:r>
            <a:r>
              <a:rPr lang="tr-TR" sz="1800" spc="70" dirty="0">
                <a:latin typeface="Calibri"/>
                <a:cs typeface="Calibri"/>
              </a:rPr>
              <a:t>mekan</a:t>
            </a:r>
            <a:r>
              <a:rPr lang="tr-TR" sz="1800" spc="325" dirty="0">
                <a:latin typeface="Calibri"/>
                <a:cs typeface="Calibri"/>
              </a:rPr>
              <a:t> </a:t>
            </a:r>
            <a:r>
              <a:rPr lang="tr-TR" sz="1800" dirty="0" err="1">
                <a:latin typeface="Calibri"/>
                <a:cs typeface="Calibri"/>
              </a:rPr>
              <a:t>WC’ler</a:t>
            </a:r>
            <a:r>
              <a:rPr lang="tr-TR" sz="1800" spc="22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ve</a:t>
            </a:r>
            <a:r>
              <a:rPr lang="tr-TR" sz="1800" spc="215" dirty="0">
                <a:latin typeface="Calibri"/>
                <a:cs typeface="Calibri"/>
              </a:rPr>
              <a:t> </a:t>
            </a:r>
            <a:r>
              <a:rPr lang="tr-TR" sz="1800" spc="90" dirty="0">
                <a:latin typeface="Calibri"/>
                <a:cs typeface="Calibri"/>
              </a:rPr>
              <a:t>koridorda</a:t>
            </a:r>
            <a:r>
              <a:rPr lang="tr-TR" sz="1800" spc="345" dirty="0">
                <a:latin typeface="Calibri"/>
                <a:cs typeface="Calibri"/>
              </a:rPr>
              <a:t> </a:t>
            </a:r>
            <a:r>
              <a:rPr lang="tr-TR" sz="1800" spc="45" dirty="0">
                <a:latin typeface="Calibri"/>
                <a:cs typeface="Calibri"/>
              </a:rPr>
              <a:t>sensörlü</a:t>
            </a:r>
            <a:r>
              <a:rPr lang="tr-TR" sz="1800" spc="285" dirty="0">
                <a:latin typeface="Calibri"/>
                <a:cs typeface="Calibri"/>
              </a:rPr>
              <a:t> </a:t>
            </a:r>
            <a:r>
              <a:rPr lang="tr-TR" sz="1800" spc="65" dirty="0">
                <a:latin typeface="Calibri"/>
                <a:cs typeface="Calibri"/>
              </a:rPr>
              <a:t>aydınlatmalar</a:t>
            </a:r>
            <a:r>
              <a:rPr lang="tr-TR" dirty="0">
                <a:latin typeface="Calibri"/>
                <a:cs typeface="Calibri"/>
              </a:rPr>
              <a:t> </a:t>
            </a:r>
            <a:r>
              <a:rPr lang="tr-TR" sz="1800" spc="55" dirty="0">
                <a:latin typeface="Calibri"/>
                <a:cs typeface="Calibri"/>
              </a:rPr>
              <a:t> kullanılmaktadır.</a:t>
            </a:r>
            <a:r>
              <a:rPr lang="tr-TR" sz="1800" spc="440" dirty="0">
                <a:latin typeface="Calibri"/>
                <a:cs typeface="Calibri"/>
              </a:rPr>
              <a:t> </a:t>
            </a:r>
          </a:p>
          <a:p>
            <a:pPr marL="298450" marR="1552575" indent="-285750">
              <a:lnSpc>
                <a:spcPct val="115599"/>
              </a:lnSpc>
              <a:spcBef>
                <a:spcPts val="25"/>
              </a:spcBef>
              <a:buFont typeface="Wingdings" panose="05000000000000000000" pitchFamily="2" charset="2"/>
              <a:buChar char="ü"/>
            </a:pPr>
            <a:r>
              <a:rPr lang="tr-TR" sz="1800" dirty="0">
                <a:latin typeface="Calibri"/>
                <a:cs typeface="Calibri"/>
              </a:rPr>
              <a:t>Dış</a:t>
            </a:r>
            <a:r>
              <a:rPr lang="tr-TR" sz="1800" spc="409" dirty="0">
                <a:latin typeface="Calibri"/>
                <a:cs typeface="Calibri"/>
              </a:rPr>
              <a:t> </a:t>
            </a:r>
            <a:r>
              <a:rPr lang="tr-TR" sz="1800" spc="70" dirty="0">
                <a:latin typeface="Calibri"/>
                <a:cs typeface="Calibri"/>
              </a:rPr>
              <a:t>mekan</a:t>
            </a:r>
            <a:r>
              <a:rPr lang="tr-TR" sz="1800" spc="465" dirty="0">
                <a:latin typeface="Calibri"/>
                <a:cs typeface="Calibri"/>
              </a:rPr>
              <a:t> </a:t>
            </a:r>
            <a:r>
              <a:rPr lang="tr-TR" sz="1800" spc="70" dirty="0">
                <a:latin typeface="Calibri"/>
                <a:cs typeface="Calibri"/>
              </a:rPr>
              <a:t>aydınlatmalarının</a:t>
            </a:r>
            <a:r>
              <a:rPr lang="tr-TR" sz="1800" spc="465" dirty="0">
                <a:latin typeface="Calibri"/>
                <a:cs typeface="Calibri"/>
              </a:rPr>
              <a:t> </a:t>
            </a:r>
            <a:r>
              <a:rPr lang="tr-TR" sz="1800" spc="70" dirty="0">
                <a:latin typeface="Calibri"/>
                <a:cs typeface="Calibri"/>
              </a:rPr>
              <a:t>büyük</a:t>
            </a:r>
            <a:r>
              <a:rPr lang="tr-TR" sz="1800" spc="450" dirty="0">
                <a:latin typeface="Calibri"/>
                <a:cs typeface="Calibri"/>
              </a:rPr>
              <a:t> </a:t>
            </a:r>
            <a:r>
              <a:rPr lang="tr-TR" sz="1800" spc="25" dirty="0">
                <a:latin typeface="Calibri"/>
                <a:cs typeface="Calibri"/>
              </a:rPr>
              <a:t>bir </a:t>
            </a:r>
            <a:r>
              <a:rPr lang="tr-TR" sz="1800" dirty="0">
                <a:latin typeface="Calibri"/>
                <a:cs typeface="Calibri"/>
              </a:rPr>
              <a:t>kısmı</a:t>
            </a:r>
            <a:r>
              <a:rPr lang="tr-TR" sz="1800" spc="65" dirty="0">
                <a:latin typeface="Calibri"/>
                <a:cs typeface="Calibri"/>
              </a:rPr>
              <a:t> </a:t>
            </a:r>
            <a:r>
              <a:rPr lang="tr-TR" sz="1800" spc="45" dirty="0">
                <a:latin typeface="Calibri"/>
                <a:cs typeface="Calibri"/>
              </a:rPr>
              <a:t>zamanlayıcıya</a:t>
            </a:r>
            <a:r>
              <a:rPr lang="tr-TR" sz="1800" spc="114" dirty="0">
                <a:latin typeface="Calibri"/>
                <a:cs typeface="Calibri"/>
              </a:rPr>
              <a:t> </a:t>
            </a:r>
            <a:r>
              <a:rPr lang="tr-TR" sz="1800" spc="-10" dirty="0">
                <a:latin typeface="Calibri"/>
                <a:cs typeface="Calibri"/>
              </a:rPr>
              <a:t>bağlıdır.</a:t>
            </a:r>
            <a:endParaRPr lang="tr-TR" sz="1800" dirty="0">
              <a:latin typeface="Calibri"/>
              <a:cs typeface="Calibri"/>
            </a:endParaRPr>
          </a:p>
          <a:p>
            <a:pPr marL="298450" indent="-285750">
              <a:spcBef>
                <a:spcPts val="335"/>
              </a:spcBef>
              <a:buFont typeface="Wingdings" panose="05000000000000000000" pitchFamily="2" charset="2"/>
              <a:buChar char="ü"/>
            </a:pPr>
            <a:r>
              <a:rPr lang="tr-TR" sz="1800" spc="85" dirty="0">
                <a:latin typeface="Calibri"/>
                <a:cs typeface="Calibri"/>
              </a:rPr>
              <a:t>Odalar</a:t>
            </a:r>
            <a:r>
              <a:rPr lang="tr-TR" sz="1800" spc="38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ve</a:t>
            </a:r>
            <a:r>
              <a:rPr lang="tr-TR" sz="1800" spc="22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genel</a:t>
            </a:r>
            <a:r>
              <a:rPr lang="tr-TR" sz="1800" spc="265" dirty="0">
                <a:latin typeface="Calibri"/>
                <a:cs typeface="Calibri"/>
              </a:rPr>
              <a:t> </a:t>
            </a:r>
            <a:r>
              <a:rPr lang="tr-TR" sz="1800" spc="85" dirty="0">
                <a:latin typeface="Calibri"/>
                <a:cs typeface="Calibri"/>
              </a:rPr>
              <a:t>mekanlarda</a:t>
            </a:r>
            <a:r>
              <a:rPr lang="tr-TR" sz="1800" spc="37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enerji</a:t>
            </a:r>
            <a:r>
              <a:rPr lang="tr-TR" sz="1800" spc="250" dirty="0">
                <a:latin typeface="Calibri"/>
                <a:cs typeface="Calibri"/>
              </a:rPr>
              <a:t> </a:t>
            </a:r>
            <a:r>
              <a:rPr lang="tr-TR" sz="1800" spc="90" dirty="0">
                <a:latin typeface="Calibri"/>
                <a:cs typeface="Calibri"/>
              </a:rPr>
              <a:t>tasarrufu</a:t>
            </a:r>
            <a:r>
              <a:rPr lang="tr-TR" sz="1800" spc="360" dirty="0">
                <a:latin typeface="Calibri"/>
                <a:cs typeface="Calibri"/>
              </a:rPr>
              <a:t> </a:t>
            </a:r>
            <a:r>
              <a:rPr lang="tr-TR" sz="1800" spc="45" dirty="0">
                <a:latin typeface="Calibri"/>
                <a:cs typeface="Calibri"/>
              </a:rPr>
              <a:t>sağlayan</a:t>
            </a:r>
            <a:r>
              <a:rPr lang="tr-TR" sz="1800" spc="310" dirty="0">
                <a:latin typeface="Calibri"/>
                <a:cs typeface="Calibri"/>
              </a:rPr>
              <a:t> </a:t>
            </a:r>
            <a:r>
              <a:rPr lang="tr-TR" sz="1800" spc="65" dirty="0">
                <a:latin typeface="Calibri"/>
                <a:cs typeface="Calibri"/>
              </a:rPr>
              <a:t>konfor</a:t>
            </a:r>
            <a:r>
              <a:rPr lang="tr-TR" sz="1800" spc="35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ısı</a:t>
            </a:r>
            <a:r>
              <a:rPr lang="tr-TR" sz="1800" spc="250" dirty="0">
                <a:latin typeface="Calibri"/>
                <a:cs typeface="Calibri"/>
              </a:rPr>
              <a:t> </a:t>
            </a:r>
            <a:r>
              <a:rPr lang="tr-TR" sz="1800" spc="45" dirty="0">
                <a:latin typeface="Calibri"/>
                <a:cs typeface="Calibri"/>
              </a:rPr>
              <a:t>camları tercih edilmektedir.</a:t>
            </a:r>
          </a:p>
          <a:p>
            <a:pPr marL="298450" indent="-285750">
              <a:spcBef>
                <a:spcPts val="335"/>
              </a:spcBef>
              <a:buFont typeface="Wingdings" panose="05000000000000000000" pitchFamily="2" charset="2"/>
              <a:buChar char="ü"/>
            </a:pPr>
            <a:r>
              <a:rPr lang="pt-BR" spc="30" dirty="0">
                <a:latin typeface="Calibri"/>
                <a:cs typeface="Calibri"/>
              </a:rPr>
              <a:t>Cihaz</a:t>
            </a:r>
            <a:r>
              <a:rPr lang="pt-BR" dirty="0">
                <a:latin typeface="Calibri"/>
                <a:cs typeface="Calibri"/>
              </a:rPr>
              <a:t>	</a:t>
            </a:r>
            <a:r>
              <a:rPr lang="pt-BR" spc="50" dirty="0">
                <a:latin typeface="Calibri"/>
                <a:cs typeface="Calibri"/>
              </a:rPr>
              <a:t>alımınında</a:t>
            </a:r>
            <a:r>
              <a:rPr lang="pt-BR" dirty="0">
                <a:latin typeface="Calibri"/>
                <a:cs typeface="Calibri"/>
              </a:rPr>
              <a:t>	</a:t>
            </a:r>
            <a:r>
              <a:rPr lang="pt-BR" spc="-10" dirty="0">
                <a:latin typeface="Calibri"/>
                <a:cs typeface="Calibri"/>
              </a:rPr>
              <a:t>enerji</a:t>
            </a:r>
            <a:r>
              <a:rPr lang="pt-BR" dirty="0">
                <a:latin typeface="Calibri"/>
                <a:cs typeface="Calibri"/>
              </a:rPr>
              <a:t>	</a:t>
            </a:r>
            <a:r>
              <a:rPr lang="pt-BR" spc="-10" dirty="0">
                <a:latin typeface="Calibri"/>
                <a:cs typeface="Calibri"/>
              </a:rPr>
              <a:t>verimli</a:t>
            </a:r>
            <a:r>
              <a:rPr lang="pt-BR" dirty="0">
                <a:latin typeface="Calibri"/>
                <a:cs typeface="Calibri"/>
              </a:rPr>
              <a:t>	</a:t>
            </a:r>
            <a:r>
              <a:rPr lang="pt-BR" spc="-10" dirty="0">
                <a:latin typeface="Calibri"/>
                <a:cs typeface="Calibri"/>
              </a:rPr>
              <a:t>(</a:t>
            </a:r>
            <a:r>
              <a:rPr lang="pt-BR" spc="-235" dirty="0">
                <a:latin typeface="Calibri"/>
                <a:cs typeface="Calibri"/>
              </a:rPr>
              <a:t> </a:t>
            </a:r>
            <a:r>
              <a:rPr lang="pt-BR" spc="130" dirty="0">
                <a:latin typeface="Calibri"/>
                <a:cs typeface="Calibri"/>
              </a:rPr>
              <a:t>A+/A+++/A+++) </a:t>
            </a:r>
            <a:r>
              <a:rPr lang="pt-BR" spc="-10" dirty="0">
                <a:latin typeface="Calibri"/>
                <a:cs typeface="Calibri"/>
              </a:rPr>
              <a:t>edilmektedir.</a:t>
            </a:r>
            <a:r>
              <a:rPr lang="tr-TR" spc="65" dirty="0">
                <a:latin typeface="Calibri"/>
                <a:cs typeface="Calibri"/>
              </a:rPr>
              <a:t> Jeneratör</a:t>
            </a:r>
            <a:r>
              <a:rPr lang="tr-TR" spc="245" dirty="0">
                <a:latin typeface="Calibri"/>
                <a:cs typeface="Calibri"/>
              </a:rPr>
              <a:t> </a:t>
            </a:r>
            <a:r>
              <a:rPr lang="tr-TR" spc="45" dirty="0" err="1">
                <a:latin typeface="Calibri"/>
                <a:cs typeface="Calibri"/>
              </a:rPr>
              <a:t>senkrozisyonu</a:t>
            </a:r>
            <a:r>
              <a:rPr lang="tr-TR" spc="50" dirty="0">
                <a:latin typeface="Calibri"/>
                <a:cs typeface="Calibri"/>
              </a:rPr>
              <a:t> </a:t>
            </a:r>
            <a:r>
              <a:rPr lang="tr-TR" dirty="0">
                <a:latin typeface="Calibri"/>
                <a:cs typeface="Calibri"/>
              </a:rPr>
              <a:t>ile</a:t>
            </a:r>
            <a:r>
              <a:rPr lang="tr-TR" spc="50" dirty="0">
                <a:latin typeface="Calibri"/>
                <a:cs typeface="Calibri"/>
              </a:rPr>
              <a:t> </a:t>
            </a:r>
            <a:r>
              <a:rPr lang="tr-TR" spc="80" dirty="0">
                <a:latin typeface="Calibri"/>
                <a:cs typeface="Calibri"/>
              </a:rPr>
              <a:t>mazot</a:t>
            </a:r>
            <a:r>
              <a:rPr lang="tr-TR" spc="85" dirty="0">
                <a:latin typeface="Calibri"/>
                <a:cs typeface="Calibri"/>
              </a:rPr>
              <a:t> </a:t>
            </a:r>
            <a:r>
              <a:rPr lang="tr-TR" spc="45" dirty="0">
                <a:latin typeface="Calibri"/>
                <a:cs typeface="Calibri"/>
              </a:rPr>
              <a:t>tüketimi</a:t>
            </a:r>
            <a:r>
              <a:rPr lang="tr-TR" spc="190" dirty="0">
                <a:latin typeface="Calibri"/>
                <a:cs typeface="Calibri"/>
              </a:rPr>
              <a:t> </a:t>
            </a:r>
            <a:r>
              <a:rPr lang="tr-TR" spc="35" dirty="0">
                <a:latin typeface="Calibri"/>
                <a:cs typeface="Calibri"/>
              </a:rPr>
              <a:t>azaltılmaktadır.</a:t>
            </a:r>
            <a:endParaRPr lang="tr-TR" dirty="0">
              <a:latin typeface="Calibri"/>
              <a:cs typeface="Calibri"/>
            </a:endParaRPr>
          </a:p>
          <a:p>
            <a:pPr marL="12700">
              <a:spcBef>
                <a:spcPts val="335"/>
              </a:spcBef>
            </a:pPr>
            <a:endParaRPr lang="pt-BR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endParaRPr lang="tr-TR" sz="1800" dirty="0">
              <a:latin typeface="Calibri"/>
              <a:cs typeface="Calibri"/>
            </a:endParaRPr>
          </a:p>
        </p:txBody>
      </p:sp>
      <p:pic>
        <p:nvPicPr>
          <p:cNvPr id="8" name="object 5">
            <a:extLst>
              <a:ext uri="{FF2B5EF4-FFF2-40B4-BE49-F238E27FC236}">
                <a16:creationId xmlns:a16="http://schemas.microsoft.com/office/drawing/2014/main" id="{22469561-959C-1A51-1A1E-4BB2A4160A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27157" y="2722614"/>
            <a:ext cx="1308940" cy="189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29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4A2775AD-CD74-775C-4535-54C74A0598C9}"/>
              </a:ext>
            </a:extLst>
          </p:cNvPr>
          <p:cNvSpPr txBox="1"/>
          <p:nvPr/>
        </p:nvSpPr>
        <p:spPr>
          <a:xfrm>
            <a:off x="635050" y="678935"/>
            <a:ext cx="61107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Calibri"/>
                <a:cs typeface="Calibri"/>
              </a:rPr>
              <a:t>ÇEVRE</a:t>
            </a:r>
            <a:r>
              <a:rPr lang="tr-TR"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Calibri"/>
                <a:cs typeface="Calibri"/>
              </a:rPr>
              <a:t>DOSTU</a:t>
            </a:r>
            <a:r>
              <a:rPr lang="tr-TR" sz="24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spc="-40" dirty="0">
                <a:solidFill>
                  <a:schemeClr val="bg1"/>
                </a:solidFill>
                <a:latin typeface="Calibri"/>
                <a:cs typeface="Calibri"/>
              </a:rPr>
              <a:t>ALTYAPIMIZ</a:t>
            </a:r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432C6851-D300-9C6F-D4A1-70D3941FBC06}"/>
              </a:ext>
            </a:extLst>
          </p:cNvPr>
          <p:cNvSpPr txBox="1"/>
          <p:nvPr/>
        </p:nvSpPr>
        <p:spPr>
          <a:xfrm>
            <a:off x="526895" y="2630361"/>
            <a:ext cx="11301312" cy="69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lang="tr-TR" sz="1800" dirty="0">
                <a:latin typeface="Times New Roman"/>
                <a:cs typeface="Times New Roman"/>
              </a:rPr>
              <a:t>Atıklar</a:t>
            </a:r>
            <a:r>
              <a:rPr lang="tr-TR" sz="1800" spc="300" dirty="0">
                <a:latin typeface="Times New Roman"/>
                <a:cs typeface="Times New Roman"/>
              </a:rPr>
              <a:t> </a:t>
            </a:r>
            <a:r>
              <a:rPr lang="tr-TR" sz="1800" dirty="0">
                <a:latin typeface="Times New Roman"/>
                <a:cs typeface="Times New Roman"/>
              </a:rPr>
              <a:t>yönetmeliğe</a:t>
            </a:r>
            <a:r>
              <a:rPr lang="tr-TR" sz="1800" spc="315" dirty="0">
                <a:latin typeface="Times New Roman"/>
                <a:cs typeface="Times New Roman"/>
              </a:rPr>
              <a:t> </a:t>
            </a:r>
            <a:r>
              <a:rPr lang="tr-TR" sz="1800" dirty="0">
                <a:latin typeface="Times New Roman"/>
                <a:cs typeface="Times New Roman"/>
              </a:rPr>
              <a:t>uygun</a:t>
            </a:r>
            <a:r>
              <a:rPr lang="tr-TR" sz="1800" spc="325" dirty="0">
                <a:latin typeface="Times New Roman"/>
                <a:cs typeface="Times New Roman"/>
              </a:rPr>
              <a:t> </a:t>
            </a:r>
            <a:r>
              <a:rPr lang="tr-TR" sz="1800" dirty="0">
                <a:latin typeface="Times New Roman"/>
                <a:cs typeface="Times New Roman"/>
              </a:rPr>
              <a:t>toplanmakta</a:t>
            </a:r>
            <a:r>
              <a:rPr lang="tr-TR" sz="1800" spc="315" dirty="0">
                <a:latin typeface="Times New Roman"/>
                <a:cs typeface="Times New Roman"/>
              </a:rPr>
              <a:t> </a:t>
            </a:r>
            <a:r>
              <a:rPr lang="tr-TR" sz="1800" dirty="0">
                <a:latin typeface="Times New Roman"/>
                <a:cs typeface="Times New Roman"/>
              </a:rPr>
              <a:t>,</a:t>
            </a:r>
            <a:r>
              <a:rPr lang="tr-TR" sz="1800" spc="320" dirty="0">
                <a:latin typeface="Times New Roman"/>
                <a:cs typeface="Times New Roman"/>
              </a:rPr>
              <a:t> </a:t>
            </a:r>
            <a:r>
              <a:rPr lang="tr-TR" sz="1800" dirty="0">
                <a:latin typeface="Times New Roman"/>
                <a:cs typeface="Times New Roman"/>
              </a:rPr>
              <a:t>depolanmakta</a:t>
            </a:r>
            <a:r>
              <a:rPr lang="tr-TR" sz="1800" spc="315" dirty="0">
                <a:latin typeface="Times New Roman"/>
                <a:cs typeface="Times New Roman"/>
              </a:rPr>
              <a:t> </a:t>
            </a:r>
            <a:r>
              <a:rPr lang="tr-TR" sz="1800" spc="-25" dirty="0">
                <a:latin typeface="Times New Roman"/>
                <a:cs typeface="Times New Roman"/>
              </a:rPr>
              <a:t>ve</a:t>
            </a:r>
            <a:endParaRPr lang="tr-TR"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lang="tr-TR" sz="1800" dirty="0">
                <a:latin typeface="Times New Roman"/>
                <a:cs typeface="Times New Roman"/>
              </a:rPr>
              <a:t>lisanslı</a:t>
            </a:r>
            <a:r>
              <a:rPr lang="tr-TR" sz="1800" spc="-70" dirty="0">
                <a:latin typeface="Times New Roman"/>
                <a:cs typeface="Times New Roman"/>
              </a:rPr>
              <a:t> </a:t>
            </a:r>
            <a:r>
              <a:rPr lang="tr-TR" sz="1800" dirty="0">
                <a:latin typeface="Times New Roman"/>
                <a:cs typeface="Times New Roman"/>
              </a:rPr>
              <a:t>firmalarla</a:t>
            </a:r>
            <a:r>
              <a:rPr lang="tr-TR" sz="1800" spc="25" dirty="0">
                <a:latin typeface="Times New Roman"/>
                <a:cs typeface="Times New Roman"/>
              </a:rPr>
              <a:t> </a:t>
            </a:r>
            <a:r>
              <a:rPr lang="tr-TR" sz="1800" dirty="0">
                <a:latin typeface="Times New Roman"/>
                <a:cs typeface="Times New Roman"/>
              </a:rPr>
              <a:t>gönderimi</a:t>
            </a:r>
            <a:r>
              <a:rPr lang="tr-TR" sz="1800" spc="-30" dirty="0">
                <a:latin typeface="Times New Roman"/>
                <a:cs typeface="Times New Roman"/>
              </a:rPr>
              <a:t> </a:t>
            </a:r>
            <a:r>
              <a:rPr lang="tr-TR" sz="1800" spc="-10" dirty="0">
                <a:latin typeface="Times New Roman"/>
                <a:cs typeface="Times New Roman"/>
              </a:rPr>
              <a:t>sağlanmaktadır.</a:t>
            </a:r>
            <a:endParaRPr lang="tr-TR" sz="1800" dirty="0">
              <a:latin typeface="Times New Roman"/>
              <a:cs typeface="Times New Roman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811CDA3C-B96C-53A9-80AF-53F7F281A5B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5264" y="3208865"/>
            <a:ext cx="5944899" cy="29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81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A32F52D9-0B47-A8BA-E05D-238D0F47AE44}"/>
              </a:ext>
            </a:extLst>
          </p:cNvPr>
          <p:cNvSpPr txBox="1"/>
          <p:nvPr/>
        </p:nvSpPr>
        <p:spPr>
          <a:xfrm>
            <a:off x="538316" y="863601"/>
            <a:ext cx="61107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0" spc="-90" dirty="0">
                <a:solidFill>
                  <a:schemeClr val="bg1"/>
                </a:solidFill>
                <a:latin typeface="Calibri Light"/>
                <a:cs typeface="Calibri Light"/>
              </a:rPr>
              <a:t>SOSYAL</a:t>
            </a:r>
            <a:r>
              <a:rPr lang="tr-TR" sz="2400" b="0" spc="-200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lang="tr-TR" sz="2400" spc="-200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lang="tr-TR" sz="2400" b="0" spc="-65" dirty="0">
                <a:solidFill>
                  <a:schemeClr val="bg1"/>
                </a:solidFill>
                <a:latin typeface="Calibri Light"/>
                <a:cs typeface="Calibri Light"/>
              </a:rPr>
              <a:t>SORUMLULUK</a:t>
            </a:r>
            <a:r>
              <a:rPr lang="tr-TR" sz="2400" spc="-65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lang="tr-TR" sz="2400" b="0" spc="-200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lang="tr-TR" sz="2400" b="0" spc="-35" dirty="0">
                <a:solidFill>
                  <a:schemeClr val="bg1"/>
                </a:solidFill>
                <a:latin typeface="Calibri Light"/>
                <a:cs typeface="Calibri Light"/>
              </a:rPr>
              <a:t>PROJELERİMİZ</a:t>
            </a:r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D73EA6F-4C34-D9E5-27BA-C7A4D21BB3F3}"/>
              </a:ext>
            </a:extLst>
          </p:cNvPr>
          <p:cNvSpPr txBox="1"/>
          <p:nvPr/>
        </p:nvSpPr>
        <p:spPr>
          <a:xfrm>
            <a:off x="322006" y="1462990"/>
            <a:ext cx="10336162" cy="3259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7620" indent="-343535" algn="just">
              <a:lnSpc>
                <a:spcPct val="150100"/>
              </a:lnSpc>
              <a:spcBef>
                <a:spcPts val="90"/>
              </a:spcBef>
              <a:buFont typeface="Symbol"/>
              <a:buChar char=""/>
              <a:tabLst>
                <a:tab pos="356870" algn="l"/>
              </a:tabLst>
            </a:pPr>
            <a:r>
              <a:rPr lang="tr-TR" sz="1800" dirty="0">
                <a:latin typeface="Calibri"/>
                <a:cs typeface="Calibri"/>
              </a:rPr>
              <a:t>Sosyal</a:t>
            </a:r>
            <a:r>
              <a:rPr lang="tr-TR" sz="1800" spc="14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sorumluluklarımız</a:t>
            </a:r>
            <a:r>
              <a:rPr lang="tr-TR" sz="1800" spc="16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kapsamında</a:t>
            </a:r>
            <a:r>
              <a:rPr lang="tr-TR" sz="1800" spc="17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sokak</a:t>
            </a:r>
            <a:r>
              <a:rPr lang="tr-TR" sz="1800" spc="15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hayvanlarına</a:t>
            </a:r>
            <a:r>
              <a:rPr lang="tr-TR" sz="1800" spc="16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yardım</a:t>
            </a:r>
            <a:r>
              <a:rPr lang="tr-TR" sz="1800" spc="17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etmekteyiz.</a:t>
            </a:r>
            <a:r>
              <a:rPr lang="tr-TR" sz="1800" spc="17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Sokakta</a:t>
            </a:r>
            <a:r>
              <a:rPr lang="tr-TR" sz="1800" spc="17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yardıma</a:t>
            </a:r>
            <a:r>
              <a:rPr lang="tr-TR" sz="1800" spc="13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muhtaç</a:t>
            </a:r>
            <a:r>
              <a:rPr lang="tr-TR" sz="1800" spc="16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özellikle</a:t>
            </a:r>
            <a:r>
              <a:rPr lang="tr-TR" sz="1800" spc="16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hasta</a:t>
            </a:r>
            <a:r>
              <a:rPr lang="tr-TR" sz="1800" spc="170" dirty="0">
                <a:latin typeface="Calibri"/>
                <a:cs typeface="Calibri"/>
              </a:rPr>
              <a:t> </a:t>
            </a:r>
            <a:r>
              <a:rPr lang="tr-TR" sz="1800" spc="-10" dirty="0">
                <a:latin typeface="Calibri"/>
                <a:cs typeface="Calibri"/>
              </a:rPr>
              <a:t>hasta 	</a:t>
            </a:r>
            <a:r>
              <a:rPr lang="tr-TR" sz="1800" dirty="0">
                <a:latin typeface="Calibri"/>
                <a:cs typeface="Calibri"/>
              </a:rPr>
              <a:t>hayvan</a:t>
            </a:r>
            <a:r>
              <a:rPr lang="tr-TR" sz="1800" spc="1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dostlarımızın</a:t>
            </a:r>
            <a:r>
              <a:rPr lang="tr-TR" sz="1800" spc="1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tüm</a:t>
            </a:r>
            <a:r>
              <a:rPr lang="tr-TR" sz="1800" spc="2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veteriner</a:t>
            </a:r>
            <a:r>
              <a:rPr lang="tr-TR" sz="1800" spc="1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bakımlarını</a:t>
            </a:r>
            <a:r>
              <a:rPr lang="tr-TR" sz="1800" spc="1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ve</a:t>
            </a:r>
            <a:r>
              <a:rPr lang="tr-TR" sz="1800" spc="1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genel</a:t>
            </a:r>
            <a:r>
              <a:rPr lang="tr-TR" sz="1800" spc="1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ihtiyaçlarını</a:t>
            </a:r>
            <a:r>
              <a:rPr lang="tr-TR" sz="1800" spc="1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üstlenmekteyiz.</a:t>
            </a:r>
            <a:r>
              <a:rPr lang="tr-TR" sz="1800" spc="2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Bu</a:t>
            </a:r>
            <a:r>
              <a:rPr lang="tr-TR" sz="1800" spc="2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konuda</a:t>
            </a:r>
            <a:r>
              <a:rPr lang="tr-TR" sz="1800" spc="1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personellerimizin</a:t>
            </a:r>
            <a:r>
              <a:rPr lang="tr-TR" sz="1800" spc="15" dirty="0">
                <a:latin typeface="Calibri"/>
                <a:cs typeface="Calibri"/>
              </a:rPr>
              <a:t> </a:t>
            </a:r>
            <a:r>
              <a:rPr lang="tr-TR" sz="1800" spc="-10" dirty="0">
                <a:latin typeface="Calibri"/>
                <a:cs typeface="Calibri"/>
              </a:rPr>
              <a:t>duyarlılığını 	</a:t>
            </a:r>
            <a:r>
              <a:rPr lang="tr-TR" sz="1800" dirty="0">
                <a:latin typeface="Calibri"/>
                <a:cs typeface="Calibri"/>
              </a:rPr>
              <a:t>sağlamak</a:t>
            </a:r>
            <a:r>
              <a:rPr lang="tr-TR" sz="1800" spc="-9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üzere</a:t>
            </a:r>
            <a:r>
              <a:rPr lang="tr-TR" sz="1800" spc="-7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düzenli</a:t>
            </a:r>
            <a:r>
              <a:rPr lang="tr-TR" sz="1800" spc="-4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bilgilendirmeler</a:t>
            </a:r>
            <a:r>
              <a:rPr lang="tr-TR" sz="1800" spc="-60" dirty="0">
                <a:latin typeface="Calibri"/>
                <a:cs typeface="Calibri"/>
              </a:rPr>
              <a:t> </a:t>
            </a:r>
            <a:r>
              <a:rPr lang="tr-TR" sz="1800" spc="-10" dirty="0">
                <a:latin typeface="Calibri"/>
                <a:cs typeface="Calibri"/>
              </a:rPr>
              <a:t>yapmaktayız.</a:t>
            </a:r>
            <a:endParaRPr lang="tr-TR" sz="1800" dirty="0">
              <a:latin typeface="Calibri"/>
              <a:cs typeface="Calibri"/>
            </a:endParaRPr>
          </a:p>
          <a:p>
            <a:pPr marL="356870" indent="-344170" algn="just">
              <a:lnSpc>
                <a:spcPct val="100000"/>
              </a:lnSpc>
              <a:spcBef>
                <a:spcPts val="960"/>
              </a:spcBef>
              <a:buFont typeface="Symbol"/>
              <a:buChar char=""/>
              <a:tabLst>
                <a:tab pos="356870" algn="l"/>
              </a:tabLst>
            </a:pPr>
            <a:r>
              <a:rPr lang="tr-TR" sz="1800" dirty="0">
                <a:latin typeface="Calibri"/>
                <a:cs typeface="Calibri"/>
              </a:rPr>
              <a:t>Çevremizi</a:t>
            </a:r>
            <a:r>
              <a:rPr lang="tr-TR" sz="1800" spc="-4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korumak</a:t>
            </a:r>
            <a:r>
              <a:rPr lang="tr-TR" sz="1800" spc="-5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ve</a:t>
            </a:r>
            <a:r>
              <a:rPr lang="tr-TR" sz="1800" spc="-4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doğamızı</a:t>
            </a:r>
            <a:r>
              <a:rPr lang="tr-TR" sz="1800" spc="-4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yeşillendirmek</a:t>
            </a:r>
            <a:r>
              <a:rPr lang="tr-TR" sz="1800" spc="-4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amacı</a:t>
            </a:r>
            <a:r>
              <a:rPr lang="tr-TR" sz="1800" spc="-4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ile</a:t>
            </a:r>
            <a:r>
              <a:rPr lang="tr-TR" sz="1800" spc="-45" dirty="0">
                <a:latin typeface="Calibri"/>
                <a:cs typeface="Calibri"/>
              </a:rPr>
              <a:t> </a:t>
            </a:r>
            <a:r>
              <a:rPr lang="tr-TR" sz="1800" spc="-10" dirty="0">
                <a:latin typeface="Calibri"/>
                <a:cs typeface="Calibri"/>
              </a:rPr>
              <a:t>Tema</a:t>
            </a:r>
            <a:r>
              <a:rPr lang="tr-TR" sz="1800" spc="-35" dirty="0">
                <a:latin typeface="Calibri"/>
                <a:cs typeface="Calibri"/>
              </a:rPr>
              <a:t> </a:t>
            </a:r>
            <a:r>
              <a:rPr lang="tr-TR" sz="1800" spc="-10" dirty="0">
                <a:latin typeface="Calibri"/>
                <a:cs typeface="Calibri"/>
              </a:rPr>
              <a:t>Vakfı’nın</a:t>
            </a:r>
            <a:r>
              <a:rPr lang="tr-TR" sz="1800" spc="-4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‘Gelecek</a:t>
            </a:r>
            <a:r>
              <a:rPr lang="tr-TR" sz="1800" spc="-2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kuşaklara</a:t>
            </a:r>
            <a:r>
              <a:rPr lang="tr-TR" sz="1800" spc="-4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daha</a:t>
            </a:r>
            <a:r>
              <a:rPr lang="tr-TR" sz="1800" spc="-4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yaşanabilir</a:t>
            </a:r>
            <a:r>
              <a:rPr lang="tr-TR" sz="1800" spc="-4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bir</a:t>
            </a:r>
            <a:r>
              <a:rPr lang="tr-TR" sz="1800" spc="-2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dünya</a:t>
            </a:r>
            <a:r>
              <a:rPr lang="tr-TR" sz="1800" spc="-40" dirty="0">
                <a:latin typeface="Calibri"/>
                <a:cs typeface="Calibri"/>
              </a:rPr>
              <a:t> </a:t>
            </a:r>
            <a:r>
              <a:rPr lang="tr-TR" sz="1800" spc="-10" dirty="0">
                <a:latin typeface="Calibri"/>
                <a:cs typeface="Calibri"/>
              </a:rPr>
              <a:t>bırakma’</a:t>
            </a:r>
            <a:endParaRPr lang="tr-TR" sz="18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965"/>
              </a:spcBef>
            </a:pPr>
            <a:r>
              <a:rPr lang="tr-TR" sz="1800" dirty="0">
                <a:latin typeface="Calibri"/>
                <a:cs typeface="Calibri"/>
              </a:rPr>
              <a:t>çalışmaları</a:t>
            </a:r>
            <a:r>
              <a:rPr lang="tr-TR" sz="1800" spc="-30" dirty="0">
                <a:latin typeface="Calibri"/>
                <a:cs typeface="Calibri"/>
              </a:rPr>
              <a:t> </a:t>
            </a:r>
            <a:r>
              <a:rPr lang="tr-TR" sz="1800" spc="-10" dirty="0">
                <a:latin typeface="Calibri"/>
                <a:cs typeface="Calibri"/>
              </a:rPr>
              <a:t>kapsamında</a:t>
            </a:r>
            <a:r>
              <a:rPr lang="tr-TR" sz="1800" spc="-6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fidan</a:t>
            </a:r>
            <a:r>
              <a:rPr lang="tr-TR" sz="1800" spc="-2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bağışı</a:t>
            </a:r>
            <a:r>
              <a:rPr lang="tr-TR" sz="1800" spc="-55" dirty="0">
                <a:latin typeface="Calibri"/>
                <a:cs typeface="Calibri"/>
              </a:rPr>
              <a:t> </a:t>
            </a:r>
            <a:r>
              <a:rPr lang="tr-TR" sz="1800" spc="-10" dirty="0">
                <a:latin typeface="Calibri"/>
                <a:cs typeface="Calibri"/>
              </a:rPr>
              <a:t>yapılmaktadır.</a:t>
            </a:r>
            <a:endParaRPr lang="tr-TR" sz="1800" dirty="0">
              <a:latin typeface="Calibri"/>
              <a:cs typeface="Calibri"/>
            </a:endParaRPr>
          </a:p>
          <a:p>
            <a:pPr marL="298450" indent="-285750" algn="just">
              <a:lnSpc>
                <a:spcPct val="100000"/>
              </a:lnSpc>
              <a:spcBef>
                <a:spcPts val="1100"/>
              </a:spcBef>
              <a:buFont typeface="Microsoft Sans Serif"/>
              <a:buChar char="•"/>
              <a:tabLst>
                <a:tab pos="298450" algn="l"/>
              </a:tabLst>
            </a:pPr>
            <a:r>
              <a:rPr lang="tr-TR" sz="1800" dirty="0">
                <a:latin typeface="Calibri"/>
                <a:cs typeface="Calibri"/>
              </a:rPr>
              <a:t>Otel</a:t>
            </a:r>
            <a:r>
              <a:rPr lang="tr-TR" sz="1800" spc="-2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olarak,</a:t>
            </a:r>
            <a:r>
              <a:rPr lang="tr-TR" sz="1800" spc="-4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gelecek</a:t>
            </a:r>
            <a:r>
              <a:rPr lang="tr-TR" sz="1800" spc="-5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nesillerimizi</a:t>
            </a:r>
            <a:r>
              <a:rPr lang="tr-TR" sz="1800" spc="-40" dirty="0">
                <a:latin typeface="Calibri"/>
                <a:cs typeface="Calibri"/>
              </a:rPr>
              <a:t> </a:t>
            </a:r>
            <a:r>
              <a:rPr lang="tr-TR" sz="1800" spc="-10" dirty="0">
                <a:latin typeface="Calibri"/>
                <a:cs typeface="Calibri"/>
              </a:rPr>
              <a:t>önemsemekte</a:t>
            </a:r>
            <a:r>
              <a:rPr lang="tr-TR" sz="1800" spc="-45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ve</a:t>
            </a:r>
            <a:r>
              <a:rPr lang="tr-TR" sz="1800" spc="-4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eğitime</a:t>
            </a:r>
            <a:r>
              <a:rPr lang="tr-TR" sz="1800" spc="-60" dirty="0">
                <a:latin typeface="Calibri"/>
                <a:cs typeface="Calibri"/>
              </a:rPr>
              <a:t> </a:t>
            </a:r>
            <a:r>
              <a:rPr lang="tr-TR" sz="1800" dirty="0">
                <a:latin typeface="Calibri"/>
                <a:cs typeface="Calibri"/>
              </a:rPr>
              <a:t>destek</a:t>
            </a:r>
            <a:r>
              <a:rPr lang="tr-TR" sz="1800" spc="-25" dirty="0">
                <a:latin typeface="Calibri"/>
                <a:cs typeface="Calibri"/>
              </a:rPr>
              <a:t> </a:t>
            </a:r>
            <a:r>
              <a:rPr lang="tr-TR" sz="1800" spc="-10" dirty="0">
                <a:latin typeface="Calibri"/>
                <a:cs typeface="Calibri"/>
              </a:rPr>
              <a:t>vermekteyiz.</a:t>
            </a:r>
            <a:endParaRPr lang="tr-TR" sz="1800" dirty="0">
              <a:latin typeface="Calibri"/>
              <a:cs typeface="Calibri"/>
            </a:endParaRPr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B0D66981-815E-050C-5063-526A17C2CD3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3504" y="4722857"/>
            <a:ext cx="2542031" cy="1883664"/>
          </a:xfrm>
          <a:prstGeom prst="rect">
            <a:avLst/>
          </a:prstGeom>
        </p:spPr>
      </p:pic>
      <p:pic>
        <p:nvPicPr>
          <p:cNvPr id="9" name="object 4">
            <a:extLst>
              <a:ext uri="{FF2B5EF4-FFF2-40B4-BE49-F238E27FC236}">
                <a16:creationId xmlns:a16="http://schemas.microsoft.com/office/drawing/2014/main" id="{9773D671-585E-22AA-0BF4-94DC43E0374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49064" y="4722857"/>
            <a:ext cx="2444902" cy="193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1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2310FA58-C2FC-2DB6-41AD-697818FA6934}"/>
              </a:ext>
            </a:extLst>
          </p:cNvPr>
          <p:cNvSpPr txBox="1"/>
          <p:nvPr/>
        </p:nvSpPr>
        <p:spPr>
          <a:xfrm>
            <a:off x="636638" y="711344"/>
            <a:ext cx="61107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0" spc="-10" dirty="0">
                <a:solidFill>
                  <a:schemeClr val="bg1"/>
                </a:solidFill>
                <a:latin typeface="Calibri Light"/>
                <a:cs typeface="Calibri Light"/>
              </a:rPr>
              <a:t>BAĞIŞLARIMIZ</a:t>
            </a:r>
            <a:endParaRPr lang="tr-TR" sz="2000" dirty="0">
              <a:solidFill>
                <a:schemeClr val="bg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613AFE1-78FE-FFFB-69E4-E1F51DFCAED9}"/>
              </a:ext>
            </a:extLst>
          </p:cNvPr>
          <p:cNvSpPr txBox="1"/>
          <p:nvPr/>
        </p:nvSpPr>
        <p:spPr>
          <a:xfrm>
            <a:off x="567812" y="1111454"/>
            <a:ext cx="6110748" cy="69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lang="tr-TR" sz="1800" dirty="0">
                <a:solidFill>
                  <a:schemeClr val="bg1"/>
                </a:solidFill>
                <a:latin typeface="Times New Roman"/>
                <a:cs typeface="Times New Roman"/>
              </a:rPr>
              <a:t>Bağış</a:t>
            </a:r>
            <a:r>
              <a:rPr lang="tr-TR" sz="1800" spc="5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tr-TR" sz="1800" dirty="0">
                <a:solidFill>
                  <a:schemeClr val="bg1"/>
                </a:solidFill>
                <a:latin typeface="Times New Roman"/>
                <a:cs typeface="Times New Roman"/>
              </a:rPr>
              <a:t>ve</a:t>
            </a:r>
            <a:r>
              <a:rPr lang="tr-TR" sz="1800" spc="6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tr-TR" sz="1800" dirty="0">
                <a:solidFill>
                  <a:schemeClr val="bg1"/>
                </a:solidFill>
                <a:latin typeface="Times New Roman"/>
                <a:cs typeface="Times New Roman"/>
              </a:rPr>
              <a:t>desteklerimiz</a:t>
            </a:r>
            <a:r>
              <a:rPr lang="tr-TR" sz="1800" spc="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tr-TR" sz="1800" dirty="0">
                <a:solidFill>
                  <a:schemeClr val="bg1"/>
                </a:solidFill>
                <a:latin typeface="Times New Roman"/>
                <a:cs typeface="Times New Roman"/>
              </a:rPr>
              <a:t>kapsamında</a:t>
            </a:r>
            <a:r>
              <a:rPr lang="tr-TR" sz="1800" spc="6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tr-TR" sz="1800" dirty="0">
                <a:solidFill>
                  <a:schemeClr val="bg1"/>
                </a:solidFill>
                <a:latin typeface="Times New Roman"/>
                <a:cs typeface="Times New Roman"/>
              </a:rPr>
              <a:t>Tema</a:t>
            </a:r>
            <a:r>
              <a:rPr lang="tr-TR" sz="1800" spc="6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tr-TR" sz="1800" spc="-10" dirty="0">
                <a:solidFill>
                  <a:schemeClr val="bg1"/>
                </a:solidFill>
                <a:latin typeface="Times New Roman"/>
                <a:cs typeface="Times New Roman"/>
              </a:rPr>
              <a:t>Vakfına</a:t>
            </a:r>
            <a:r>
              <a:rPr lang="tr-TR" sz="1800" spc="6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tr-TR" sz="1800" dirty="0">
                <a:solidFill>
                  <a:schemeClr val="bg1"/>
                </a:solidFill>
                <a:latin typeface="Times New Roman"/>
                <a:cs typeface="Times New Roman"/>
              </a:rPr>
              <a:t>ve</a:t>
            </a:r>
            <a:r>
              <a:rPr lang="tr-TR" sz="1800" spc="5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tr-TR" sz="1800" spc="-10" dirty="0">
                <a:solidFill>
                  <a:schemeClr val="bg1"/>
                </a:solidFill>
                <a:latin typeface="Times New Roman"/>
                <a:cs typeface="Times New Roman"/>
              </a:rPr>
              <a:t>Syedra</a:t>
            </a:r>
            <a:endParaRPr lang="tr-TR" sz="1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lang="tr-TR" sz="1800" dirty="0">
                <a:solidFill>
                  <a:schemeClr val="bg1"/>
                </a:solidFill>
                <a:latin typeface="Times New Roman"/>
                <a:cs typeface="Times New Roman"/>
              </a:rPr>
              <a:t>Antik</a:t>
            </a:r>
            <a:r>
              <a:rPr lang="tr-TR" sz="18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tr-TR" sz="1800" dirty="0">
                <a:solidFill>
                  <a:schemeClr val="bg1"/>
                </a:solidFill>
                <a:latin typeface="Times New Roman"/>
                <a:cs typeface="Times New Roman"/>
              </a:rPr>
              <a:t>Kentine</a:t>
            </a:r>
            <a:r>
              <a:rPr lang="tr-TR" sz="1800" spc="-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tr-TR" sz="1800" dirty="0">
                <a:solidFill>
                  <a:schemeClr val="bg1"/>
                </a:solidFill>
                <a:latin typeface="Times New Roman"/>
                <a:cs typeface="Times New Roman"/>
              </a:rPr>
              <a:t>yardım</a:t>
            </a:r>
            <a:r>
              <a:rPr lang="tr-TR" sz="1800" spc="-10" dirty="0">
                <a:solidFill>
                  <a:schemeClr val="bg1"/>
                </a:solidFill>
                <a:latin typeface="Times New Roman"/>
                <a:cs typeface="Times New Roman"/>
              </a:rPr>
              <a:t> etmekteyiz.</a:t>
            </a:r>
            <a:endParaRPr lang="tr-TR" sz="1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8" name="object 5">
            <a:extLst>
              <a:ext uri="{FF2B5EF4-FFF2-40B4-BE49-F238E27FC236}">
                <a16:creationId xmlns:a16="http://schemas.microsoft.com/office/drawing/2014/main" id="{9D44DDB3-39D6-24A4-0366-6DC24255781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1352" y="3087624"/>
            <a:ext cx="3843528" cy="340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ject 4">
            <a:extLst>
              <a:ext uri="{FF2B5EF4-FFF2-40B4-BE49-F238E27FC236}">
                <a16:creationId xmlns:a16="http://schemas.microsoft.com/office/drawing/2014/main" id="{E166F715-9964-3BA1-2931-41680898681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33058" y="3063240"/>
            <a:ext cx="3843528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ject 5">
            <a:extLst>
              <a:ext uri="{FF2B5EF4-FFF2-40B4-BE49-F238E27FC236}">
                <a16:creationId xmlns:a16="http://schemas.microsoft.com/office/drawing/2014/main" id="{70571633-49CE-6D2B-EFAA-2290B24F60E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86181" y="5333300"/>
            <a:ext cx="2515576" cy="1039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7822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2ADBB947-663D-5AF1-58FF-4399FD7D411A}"/>
              </a:ext>
            </a:extLst>
          </p:cNvPr>
          <p:cNvSpPr txBox="1"/>
          <p:nvPr/>
        </p:nvSpPr>
        <p:spPr>
          <a:xfrm>
            <a:off x="658760" y="2573958"/>
            <a:ext cx="794446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0" i="0" dirty="0" err="1">
                <a:solidFill>
                  <a:srgbClr val="191E3B"/>
                </a:solidFill>
                <a:effectLst/>
                <a:latin typeface="Centra No2"/>
              </a:rPr>
              <a:t>Magi</a:t>
            </a:r>
            <a:r>
              <a:rPr lang="tr-TR" b="0" i="0" dirty="0">
                <a:solidFill>
                  <a:srgbClr val="191E3B"/>
                </a:solidFill>
                <a:effectLst/>
                <a:latin typeface="Centra No2"/>
              </a:rPr>
              <a:t> Apart Otel, Kleopatra Plajı hedefine 10 dakikalık sürüş mesafesindedir. Sezonluk açık havuzda keyifli vakit geçirdikten sonra restoran olanağından yararlanıp bir şeyler atıştırabilir veya barda/dinlenme salonunda bir içecekle gevşeyebilirsiniz. Havuz kenarı barı ve çocuk havuzu diğer öne çıkan özelliklerdir. Ayrıca apart daireler, mutfak ve balkon sunmaktadır.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93939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44B4829-2CE7-A06A-8975-64AC0E714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973" y="491612"/>
            <a:ext cx="4360053" cy="4498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854813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Yağmur Suyunu Depolayarak Tasarrufa Başlayın | Ekolojist.net">
            <a:extLst>
              <a:ext uri="{FF2B5EF4-FFF2-40B4-BE49-F238E27FC236}">
                <a16:creationId xmlns:a16="http://schemas.microsoft.com/office/drawing/2014/main" id="{ABD57EDC-A817-75B7-B705-20C85D5097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095" y="3646508"/>
            <a:ext cx="2573655" cy="2573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BD102515-6028-74E4-5322-EF260F6D9C54}"/>
              </a:ext>
            </a:extLst>
          </p:cNvPr>
          <p:cNvSpPr txBox="1"/>
          <p:nvPr/>
        </p:nvSpPr>
        <p:spPr>
          <a:xfrm>
            <a:off x="578906" y="2283859"/>
            <a:ext cx="6096000" cy="1959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GELECEĞİMİZ İÇİN;</a:t>
            </a:r>
            <a:endParaRPr lang="tr-T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GEREKSİZ YANAN LAMBALARI </a:t>
            </a:r>
            <a:r>
              <a:rPr lang="tr-T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SÖNDÜR!</a:t>
            </a:r>
            <a:endParaRPr lang="tr-T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SUYU KAPATMAYI </a:t>
            </a:r>
            <a:r>
              <a:rPr lang="tr-T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UNUTMA!</a:t>
            </a:r>
            <a:endParaRPr lang="tr-T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ÇÖPLERİ UYGUN ŞEKİLDE </a:t>
            </a:r>
            <a:r>
              <a:rPr lang="tr-T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AYRIŞTIR!</a:t>
            </a:r>
            <a:endParaRPr lang="tr-T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GEREKSİZ OLAN ELEKTRONİK EŞYALARIN FİŞİNİ </a:t>
            </a:r>
            <a:r>
              <a:rPr lang="tr-T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ÇIKART!</a:t>
            </a:r>
            <a:endParaRPr lang="tr-T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KLİMAYI KAPATMAYI </a:t>
            </a:r>
            <a:r>
              <a:rPr lang="tr-T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UNUTMA!</a:t>
            </a:r>
            <a:endParaRPr lang="tr-T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3175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D1AB1C66-C442-267F-11E0-A0A8EEC03CA0}"/>
              </a:ext>
            </a:extLst>
          </p:cNvPr>
          <p:cNvSpPr txBox="1"/>
          <p:nvPr/>
        </p:nvSpPr>
        <p:spPr>
          <a:xfrm>
            <a:off x="3040626" y="788727"/>
            <a:ext cx="61107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b="0" spc="-80" dirty="0">
                <a:solidFill>
                  <a:srgbClr val="00B050"/>
                </a:solidFill>
                <a:latin typeface="Calibri Light"/>
                <a:cs typeface="Calibri Light"/>
              </a:rPr>
              <a:t>ALANYA</a:t>
            </a:r>
            <a:r>
              <a:rPr lang="tr-TR" sz="2400" b="0" spc="-170" dirty="0">
                <a:solidFill>
                  <a:srgbClr val="00B050"/>
                </a:solidFill>
                <a:latin typeface="Calibri Light"/>
                <a:cs typeface="Calibri Light"/>
              </a:rPr>
              <a:t>  </a:t>
            </a:r>
            <a:r>
              <a:rPr lang="tr-TR" sz="2400" b="0" spc="-40" dirty="0">
                <a:solidFill>
                  <a:srgbClr val="00B050"/>
                </a:solidFill>
                <a:latin typeface="Calibri Light"/>
                <a:cs typeface="Calibri Light"/>
              </a:rPr>
              <a:t>BÖLGE</a:t>
            </a:r>
            <a:r>
              <a:rPr lang="tr-TR" sz="2400" b="0" spc="-150" dirty="0">
                <a:solidFill>
                  <a:srgbClr val="00B050"/>
                </a:solidFill>
                <a:latin typeface="Calibri Light"/>
                <a:cs typeface="Calibri Light"/>
              </a:rPr>
              <a:t>  </a:t>
            </a:r>
            <a:r>
              <a:rPr lang="tr-TR" sz="2400" b="0" spc="-60" dirty="0">
                <a:solidFill>
                  <a:srgbClr val="00B050"/>
                </a:solidFill>
                <a:latin typeface="Calibri Light"/>
                <a:cs typeface="Calibri Light"/>
              </a:rPr>
              <a:t>TANITIMI</a:t>
            </a:r>
            <a:endParaRPr lang="tr-TR" sz="2400" dirty="0">
              <a:solidFill>
                <a:srgbClr val="00B050"/>
              </a:solidFill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8B7F221D-2F9D-5987-6B17-05D5BD576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72" y="2231922"/>
            <a:ext cx="9830056" cy="4488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09592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276" y="358202"/>
            <a:ext cx="8534400" cy="1251625"/>
          </a:xfrm>
          <a:prstGeom prst="rect">
            <a:avLst/>
          </a:prstGeom>
        </p:spPr>
        <p:txBody>
          <a:bodyPr vert="horz" wrap="square" lIns="0" tIns="629920" rIns="0" bIns="0" rtlCol="0">
            <a:spAutoFit/>
          </a:bodyPr>
          <a:lstStyle/>
          <a:p>
            <a:pPr marL="554355">
              <a:lnSpc>
                <a:spcPct val="100000"/>
              </a:lnSpc>
              <a:spcBef>
                <a:spcPts val="95"/>
              </a:spcBef>
            </a:pPr>
            <a:r>
              <a:rPr sz="4000" spc="-1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ALANYA</a:t>
            </a:r>
            <a:r>
              <a:rPr sz="4000" spc="-16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40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KALESİ</a:t>
            </a:r>
            <a:endParaRPr sz="4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9194" y="2298565"/>
            <a:ext cx="5345430" cy="269684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85"/>
              </a:spcBef>
            </a:pPr>
            <a:r>
              <a:rPr sz="2400" dirty="0">
                <a:latin typeface="Times New Roman"/>
                <a:cs typeface="Times New Roman"/>
              </a:rPr>
              <a:t>Alanya'nın</a:t>
            </a:r>
            <a:r>
              <a:rPr sz="2400" spc="20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</a:t>
            </a:r>
            <a:r>
              <a:rPr sz="2400" spc="20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önemli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simgelerinden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biride </a:t>
            </a:r>
            <a:r>
              <a:rPr sz="2400" dirty="0">
                <a:latin typeface="Times New Roman"/>
                <a:cs typeface="Times New Roman"/>
              </a:rPr>
              <a:t>Alanya</a:t>
            </a:r>
            <a:r>
              <a:rPr sz="2400" spc="4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kalesidir.</a:t>
            </a:r>
            <a:r>
              <a:rPr sz="2400" spc="4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Toplam</a:t>
            </a:r>
            <a:r>
              <a:rPr sz="2400" spc="4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uzunluğu</a:t>
            </a:r>
            <a:r>
              <a:rPr sz="2400" spc="4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6</a:t>
            </a:r>
            <a:r>
              <a:rPr sz="2400" spc="47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km </a:t>
            </a:r>
            <a:r>
              <a:rPr sz="2400" dirty="0">
                <a:latin typeface="Times New Roman"/>
                <a:cs typeface="Times New Roman"/>
              </a:rPr>
              <a:t>olan</a:t>
            </a:r>
            <a:r>
              <a:rPr sz="2400" spc="280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surlar</a:t>
            </a:r>
            <a:r>
              <a:rPr sz="2400" spc="280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tarafından</a:t>
            </a:r>
            <a:r>
              <a:rPr sz="2400" spc="285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çevrilmiş,</a:t>
            </a:r>
            <a:r>
              <a:rPr sz="2400" spc="285" dirty="0">
                <a:latin typeface="Times New Roman"/>
                <a:cs typeface="Times New Roman"/>
              </a:rPr>
              <a:t>   </a:t>
            </a:r>
            <a:r>
              <a:rPr sz="2400" spc="-25" dirty="0">
                <a:latin typeface="Times New Roman"/>
                <a:cs typeface="Times New Roman"/>
              </a:rPr>
              <a:t>10 </a:t>
            </a:r>
            <a:r>
              <a:rPr sz="2400" dirty="0">
                <a:latin typeface="Times New Roman"/>
                <a:cs typeface="Times New Roman"/>
              </a:rPr>
              <a:t>hektarlık</a:t>
            </a:r>
            <a:r>
              <a:rPr sz="2400" spc="16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250</a:t>
            </a:r>
            <a:r>
              <a:rPr sz="2400" spc="17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metre</a:t>
            </a:r>
            <a:r>
              <a:rPr sz="2400" spc="16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kadar</a:t>
            </a:r>
            <a:r>
              <a:rPr sz="2400" spc="17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yükselen</a:t>
            </a:r>
            <a:r>
              <a:rPr sz="2400" spc="165" dirty="0">
                <a:latin typeface="Times New Roman"/>
                <a:cs typeface="Times New Roman"/>
              </a:rPr>
              <a:t>  </a:t>
            </a:r>
            <a:r>
              <a:rPr sz="2400" spc="-25" dirty="0">
                <a:latin typeface="Times New Roman"/>
                <a:cs typeface="Times New Roman"/>
              </a:rPr>
              <a:t>bir </a:t>
            </a:r>
            <a:r>
              <a:rPr sz="2400" dirty="0">
                <a:latin typeface="Times New Roman"/>
                <a:cs typeface="Times New Roman"/>
              </a:rPr>
              <a:t>yarımada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üzerinde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bulunan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Alanya</a:t>
            </a:r>
            <a:r>
              <a:rPr sz="2400" spc="2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Kalesi; </a:t>
            </a:r>
            <a:r>
              <a:rPr sz="2400" dirty="0">
                <a:latin typeface="Times New Roman"/>
                <a:cs typeface="Times New Roman"/>
              </a:rPr>
              <a:t>Helenistik,</a:t>
            </a:r>
            <a:r>
              <a:rPr sz="2400" spc="3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Roma,</a:t>
            </a:r>
            <a:r>
              <a:rPr sz="2400" spc="2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Bizans,</a:t>
            </a:r>
            <a:r>
              <a:rPr sz="2400" spc="3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Selçuklu</a:t>
            </a:r>
            <a:r>
              <a:rPr sz="2400" spc="295" dirty="0">
                <a:latin typeface="Times New Roman"/>
                <a:cs typeface="Times New Roman"/>
              </a:rPr>
              <a:t>  </a:t>
            </a:r>
            <a:r>
              <a:rPr sz="2400" spc="-25" dirty="0">
                <a:latin typeface="Times New Roman"/>
                <a:cs typeface="Times New Roman"/>
              </a:rPr>
              <a:t>ve </a:t>
            </a:r>
            <a:r>
              <a:rPr sz="2400" dirty="0">
                <a:latin typeface="Times New Roman"/>
                <a:cs typeface="Times New Roman"/>
              </a:rPr>
              <a:t>Osmanlı</a:t>
            </a:r>
            <a:r>
              <a:rPr sz="2400" spc="240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medeniyetlerine</a:t>
            </a:r>
            <a:r>
              <a:rPr sz="2400" spc="250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ev</a:t>
            </a:r>
            <a:r>
              <a:rPr sz="2400" spc="254" dirty="0">
                <a:latin typeface="Times New Roman"/>
                <a:cs typeface="Times New Roman"/>
              </a:rPr>
              <a:t>   </a:t>
            </a:r>
            <a:r>
              <a:rPr sz="2400" spc="-10" dirty="0">
                <a:latin typeface="Times New Roman"/>
                <a:cs typeface="Times New Roman"/>
              </a:rPr>
              <a:t>sahipliği yapmıştır.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07678" y="2298565"/>
            <a:ext cx="5215128" cy="3136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592" y="441279"/>
            <a:ext cx="8534400" cy="1011944"/>
          </a:xfrm>
          <a:prstGeom prst="rect">
            <a:avLst/>
          </a:prstGeom>
        </p:spPr>
        <p:txBody>
          <a:bodyPr vert="horz" wrap="square" lIns="0" tIns="331597" rIns="0" bIns="0" rtlCol="0">
            <a:spAutoFit/>
          </a:bodyPr>
          <a:lstStyle/>
          <a:p>
            <a:pPr marL="502920">
              <a:lnSpc>
                <a:spcPct val="100000"/>
              </a:lnSpc>
              <a:spcBef>
                <a:spcPts val="95"/>
              </a:spcBef>
            </a:pPr>
            <a:r>
              <a:rPr sz="4400" spc="-2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KIZIL</a:t>
            </a:r>
            <a:r>
              <a:rPr sz="4400" spc="-24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4400" spc="-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KULE</a:t>
            </a:r>
            <a:endParaRPr sz="4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44" y="2382773"/>
            <a:ext cx="4833620" cy="236728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85"/>
              </a:spcBef>
            </a:pPr>
            <a:r>
              <a:rPr sz="2400" dirty="0">
                <a:latin typeface="Times New Roman"/>
                <a:cs typeface="Times New Roman"/>
              </a:rPr>
              <a:t>13.</a:t>
            </a:r>
            <a:r>
              <a:rPr sz="2400" spc="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yüzyıl</a:t>
            </a:r>
            <a:r>
              <a:rPr sz="2400" spc="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Selçuklu</a:t>
            </a:r>
            <a:r>
              <a:rPr sz="2400" spc="8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eseri</a:t>
            </a:r>
            <a:r>
              <a:rPr sz="2400" spc="9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olan</a:t>
            </a:r>
            <a:r>
              <a:rPr sz="2400" spc="8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Kızıl </a:t>
            </a:r>
            <a:r>
              <a:rPr sz="2400" dirty="0">
                <a:latin typeface="Times New Roman"/>
                <a:cs typeface="Times New Roman"/>
              </a:rPr>
              <a:t>Kule,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sekiz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köşeli yapısı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ile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Alanya’nın sembolüdür.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Ortaçağ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Akdeniz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savunma </a:t>
            </a:r>
            <a:r>
              <a:rPr sz="2400" dirty="0">
                <a:latin typeface="Times New Roman"/>
                <a:cs typeface="Times New Roman"/>
              </a:rPr>
              <a:t>yapılarının</a:t>
            </a:r>
            <a:r>
              <a:rPr sz="2400" spc="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eşsiz</a:t>
            </a:r>
            <a:r>
              <a:rPr sz="2400" spc="4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bir</a:t>
            </a:r>
            <a:r>
              <a:rPr sz="2400" spc="3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örneği</a:t>
            </a:r>
            <a:r>
              <a:rPr sz="2400" spc="4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olan</a:t>
            </a:r>
            <a:r>
              <a:rPr sz="2400" spc="4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yapı, </a:t>
            </a:r>
            <a:r>
              <a:rPr sz="2400" dirty="0">
                <a:latin typeface="Times New Roman"/>
                <a:cs typeface="Times New Roman"/>
              </a:rPr>
              <a:t>liman,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tersane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kaleyi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denizden </a:t>
            </a:r>
            <a:r>
              <a:rPr sz="2400" spc="-10" dirty="0">
                <a:latin typeface="Times New Roman"/>
                <a:cs typeface="Times New Roman"/>
              </a:rPr>
              <a:t>gelen </a:t>
            </a:r>
            <a:r>
              <a:rPr sz="2400" dirty="0">
                <a:latin typeface="Times New Roman"/>
                <a:cs typeface="Times New Roman"/>
              </a:rPr>
              <a:t>saldırılara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karşı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korumak amacı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ile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inşa </a:t>
            </a:r>
            <a:r>
              <a:rPr sz="2400" spc="-10" dirty="0">
                <a:latin typeface="Times New Roman"/>
                <a:cs typeface="Times New Roman"/>
              </a:rPr>
              <a:t>edilmiştir.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7271" y="1825751"/>
            <a:ext cx="4986528" cy="3331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767" y="359255"/>
            <a:ext cx="8534400" cy="1247008"/>
          </a:xfrm>
          <a:prstGeom prst="rect">
            <a:avLst/>
          </a:prstGeom>
        </p:spPr>
        <p:txBody>
          <a:bodyPr vert="horz" wrap="square" lIns="0" tIns="564388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95"/>
              </a:spcBef>
            </a:pPr>
            <a:r>
              <a:rPr sz="4400" spc="-4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SYEDRA</a:t>
            </a:r>
            <a:r>
              <a:rPr sz="4400" spc="-45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4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ANTİK</a:t>
            </a:r>
            <a:r>
              <a:rPr sz="4400" spc="-8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4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KENTİ</a:t>
            </a:r>
            <a:endParaRPr sz="4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3211" y="2394915"/>
            <a:ext cx="5614670" cy="269748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90"/>
              </a:spcBef>
            </a:pPr>
            <a:r>
              <a:rPr sz="2400" spc="-10" dirty="0">
                <a:latin typeface="Times New Roman"/>
                <a:cs typeface="Times New Roman"/>
              </a:rPr>
              <a:t>Alanya-</a:t>
            </a:r>
            <a:r>
              <a:rPr sz="2400" dirty="0">
                <a:latin typeface="Times New Roman"/>
                <a:cs typeface="Times New Roman"/>
              </a:rPr>
              <a:t>Mersin</a:t>
            </a:r>
            <a:r>
              <a:rPr sz="2400" spc="459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karayolunun</a:t>
            </a:r>
            <a:r>
              <a:rPr sz="2400" spc="4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yaklaşık</a:t>
            </a:r>
            <a:r>
              <a:rPr sz="2400" spc="465" dirty="0">
                <a:latin typeface="Times New Roman"/>
                <a:cs typeface="Times New Roman"/>
              </a:rPr>
              <a:t>  </a:t>
            </a:r>
            <a:r>
              <a:rPr sz="2400" spc="-25" dirty="0">
                <a:latin typeface="Times New Roman"/>
                <a:cs typeface="Times New Roman"/>
              </a:rPr>
              <a:t>23. </a:t>
            </a:r>
            <a:r>
              <a:rPr sz="2400" dirty="0">
                <a:latin typeface="Times New Roman"/>
                <a:cs typeface="Times New Roman"/>
              </a:rPr>
              <a:t>kilometresinde</a:t>
            </a:r>
            <a:r>
              <a:rPr sz="2400" spc="445" dirty="0">
                <a:latin typeface="Times New Roman"/>
                <a:cs typeface="Times New Roman"/>
              </a:rPr>
              <a:t>    </a:t>
            </a:r>
            <a:r>
              <a:rPr sz="2400" dirty="0">
                <a:latin typeface="Times New Roman"/>
                <a:cs typeface="Times New Roman"/>
              </a:rPr>
              <a:t>Seki</a:t>
            </a:r>
            <a:r>
              <a:rPr sz="2400" spc="445" dirty="0">
                <a:latin typeface="Times New Roman"/>
                <a:cs typeface="Times New Roman"/>
              </a:rPr>
              <a:t>    </a:t>
            </a:r>
            <a:r>
              <a:rPr sz="2400" dirty="0">
                <a:latin typeface="Times New Roman"/>
                <a:cs typeface="Times New Roman"/>
              </a:rPr>
              <a:t>Köyü</a:t>
            </a:r>
            <a:r>
              <a:rPr sz="2400" spc="455" dirty="0">
                <a:latin typeface="Times New Roman"/>
                <a:cs typeface="Times New Roman"/>
              </a:rPr>
              <a:t>    </a:t>
            </a:r>
            <a:r>
              <a:rPr sz="2400" spc="-10" dirty="0">
                <a:latin typeface="Times New Roman"/>
                <a:cs typeface="Times New Roman"/>
              </a:rPr>
              <a:t>sınırları </a:t>
            </a:r>
            <a:r>
              <a:rPr sz="2400" dirty="0">
                <a:latin typeface="Times New Roman"/>
                <a:cs typeface="Times New Roman"/>
              </a:rPr>
              <a:t>içerisindedir.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M.Ö.7.yüzyıl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ile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M.S.13.yüzyıl </a:t>
            </a:r>
            <a:r>
              <a:rPr sz="2400" dirty="0">
                <a:latin typeface="Times New Roman"/>
                <a:cs typeface="Times New Roman"/>
              </a:rPr>
              <a:t>arası</a:t>
            </a:r>
            <a:r>
              <a:rPr sz="2400" spc="17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iskânı</a:t>
            </a:r>
            <a:r>
              <a:rPr sz="2400" spc="1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bulunan</a:t>
            </a:r>
            <a:r>
              <a:rPr sz="2400" spc="17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kentin</a:t>
            </a:r>
            <a:r>
              <a:rPr sz="2400" spc="17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etrafı</a:t>
            </a:r>
            <a:r>
              <a:rPr sz="2400" spc="170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surlarla </a:t>
            </a:r>
            <a:r>
              <a:rPr sz="2400" dirty="0">
                <a:latin typeface="Times New Roman"/>
                <a:cs typeface="Times New Roman"/>
              </a:rPr>
              <a:t>çevrilidir.</a:t>
            </a:r>
            <a:r>
              <a:rPr sz="2400" spc="52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Büyük</a:t>
            </a:r>
            <a:r>
              <a:rPr sz="2400" spc="52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sıralı</a:t>
            </a:r>
            <a:r>
              <a:rPr sz="2400" spc="52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sarnıçlar,</a:t>
            </a:r>
            <a:r>
              <a:rPr sz="2400" spc="520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vaftiz </a:t>
            </a:r>
            <a:r>
              <a:rPr sz="2400" dirty="0">
                <a:latin typeface="Times New Roman"/>
                <a:cs typeface="Times New Roman"/>
              </a:rPr>
              <a:t>mağarası,</a:t>
            </a:r>
            <a:r>
              <a:rPr sz="2400" spc="320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hamam,</a:t>
            </a:r>
            <a:r>
              <a:rPr sz="2400" spc="315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cimnasyum,</a:t>
            </a:r>
            <a:r>
              <a:rPr sz="2400" spc="315" dirty="0">
                <a:latin typeface="Times New Roman"/>
                <a:cs typeface="Times New Roman"/>
              </a:rPr>
              <a:t>   </a:t>
            </a:r>
            <a:r>
              <a:rPr sz="2400" spc="-10" dirty="0">
                <a:latin typeface="Times New Roman"/>
                <a:cs typeface="Times New Roman"/>
              </a:rPr>
              <a:t>sütunlu </a:t>
            </a:r>
            <a:r>
              <a:rPr sz="2400" dirty="0">
                <a:latin typeface="Times New Roman"/>
                <a:cs typeface="Times New Roman"/>
              </a:rPr>
              <a:t>cadde,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tapınak,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tiyatro,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kiliseler,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idari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yapılar, </a:t>
            </a:r>
            <a:r>
              <a:rPr sz="2400" dirty="0">
                <a:latin typeface="Times New Roman"/>
                <a:cs typeface="Times New Roman"/>
              </a:rPr>
              <a:t>akropol</a:t>
            </a:r>
            <a:r>
              <a:rPr sz="2400" spc="7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ve</a:t>
            </a:r>
            <a:r>
              <a:rPr sz="2400" spc="6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nekropol</a:t>
            </a:r>
            <a:r>
              <a:rPr sz="2400" spc="7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alanları</a:t>
            </a:r>
            <a:r>
              <a:rPr sz="2400" spc="7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ile</a:t>
            </a:r>
            <a:r>
              <a:rPr sz="2400" spc="6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örnek</a:t>
            </a:r>
            <a:r>
              <a:rPr sz="2400" spc="70" dirty="0">
                <a:latin typeface="Times New Roman"/>
                <a:cs typeface="Times New Roman"/>
              </a:rPr>
              <a:t>  </a:t>
            </a:r>
            <a:r>
              <a:rPr sz="2400" spc="-25" dirty="0">
                <a:latin typeface="Times New Roman"/>
                <a:cs typeface="Times New Roman"/>
              </a:rPr>
              <a:t>bir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3211" y="5359400"/>
            <a:ext cx="4244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16405" algn="l"/>
                <a:tab pos="3049270" algn="l"/>
              </a:tabLst>
            </a:pPr>
            <a:r>
              <a:rPr sz="2400" spc="-10" dirty="0">
                <a:latin typeface="Times New Roman"/>
                <a:cs typeface="Times New Roman"/>
              </a:rPr>
              <a:t>zemininde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mozaik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kalıntıları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3211" y="5029657"/>
            <a:ext cx="5610225" cy="72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735"/>
              </a:lnSpc>
              <a:spcBef>
                <a:spcPts val="100"/>
              </a:spcBef>
              <a:tabLst>
                <a:tab pos="1060450" algn="l"/>
                <a:tab pos="2435225" algn="l"/>
                <a:tab pos="3633470" algn="l"/>
                <a:tab pos="4521200" algn="l"/>
              </a:tabLst>
            </a:pPr>
            <a:r>
              <a:rPr sz="2400" spc="-20" dirty="0">
                <a:latin typeface="Times New Roman"/>
                <a:cs typeface="Times New Roman"/>
              </a:rPr>
              <a:t>Roma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yerleşim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yeridir.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Bazı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alanların</a:t>
            </a:r>
            <a:endParaRPr sz="2400" dirty="0">
              <a:latin typeface="Times New Roman"/>
              <a:cs typeface="Times New Roman"/>
            </a:endParaRPr>
          </a:p>
          <a:p>
            <a:pPr marR="7620" algn="r">
              <a:lnSpc>
                <a:spcPts val="2735"/>
              </a:lnSpc>
            </a:pPr>
            <a:r>
              <a:rPr sz="2400" spc="-10" dirty="0">
                <a:latin typeface="Times New Roman"/>
                <a:cs typeface="Times New Roman"/>
              </a:rPr>
              <a:t>görmek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3211" y="5679135"/>
            <a:ext cx="15741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mümkündür.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2631" y="2407920"/>
            <a:ext cx="4294632" cy="279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92537" y="408705"/>
            <a:ext cx="8534400" cy="1188915"/>
          </a:xfrm>
          <a:prstGeom prst="rect">
            <a:avLst/>
          </a:prstGeom>
        </p:spPr>
        <p:txBody>
          <a:bodyPr vert="horz" wrap="square" lIns="0" tIns="506857" rIns="0" bIns="0" rtlCol="0">
            <a:spAutoFit/>
          </a:bodyPr>
          <a:lstStyle/>
          <a:p>
            <a:pPr marL="501015">
              <a:lnSpc>
                <a:spcPct val="100000"/>
              </a:lnSpc>
              <a:spcBef>
                <a:spcPts val="95"/>
              </a:spcBef>
            </a:pPr>
            <a:r>
              <a:rPr sz="4400" spc="-114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ALANYA</a:t>
            </a:r>
            <a:r>
              <a:rPr sz="4400" spc="-434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4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ARKEOLOJİ</a:t>
            </a:r>
            <a:r>
              <a:rPr sz="4400" spc="-19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4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MÜZESİ</a:t>
            </a:r>
            <a:endParaRPr sz="4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417" y="2081783"/>
            <a:ext cx="6339205" cy="3650166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95"/>
              </a:spcBef>
            </a:pPr>
            <a:r>
              <a:rPr sz="2000" dirty="0">
                <a:latin typeface="Times New Roman"/>
                <a:cs typeface="Times New Roman"/>
              </a:rPr>
              <a:t>Tunç</a:t>
            </a:r>
            <a:r>
              <a:rPr sz="2000" spc="3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çağı,</a:t>
            </a:r>
            <a:r>
              <a:rPr sz="2000" spc="40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Urartu,</a:t>
            </a:r>
            <a:r>
              <a:rPr sz="2000" spc="3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Frig</a:t>
            </a:r>
            <a:r>
              <a:rPr sz="2000" spc="4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</a:t>
            </a:r>
            <a:r>
              <a:rPr sz="2000" spc="40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Lidya</a:t>
            </a:r>
            <a:r>
              <a:rPr sz="2000" spc="3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dönemlerine</a:t>
            </a:r>
            <a:r>
              <a:rPr sz="2000" spc="3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ait</a:t>
            </a:r>
            <a:r>
              <a:rPr sz="2000" spc="3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eserlerle</a:t>
            </a:r>
            <a:endParaRPr sz="20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Times New Roman"/>
                <a:cs typeface="Times New Roman"/>
              </a:rPr>
              <a:t>1967</a:t>
            </a:r>
            <a:r>
              <a:rPr sz="2000" spc="1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yılında</a:t>
            </a:r>
            <a:r>
              <a:rPr sz="2000" spc="2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hizmete</a:t>
            </a:r>
            <a:r>
              <a:rPr sz="2000" spc="2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açılmıştır.</a:t>
            </a:r>
            <a:r>
              <a:rPr sz="2000" spc="2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Müzenin</a:t>
            </a:r>
            <a:r>
              <a:rPr sz="2000" spc="1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en</a:t>
            </a:r>
            <a:r>
              <a:rPr sz="2000" spc="1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önemli</a:t>
            </a:r>
            <a:r>
              <a:rPr sz="2000" spc="20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eseri</a:t>
            </a:r>
            <a:endParaRPr sz="20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100"/>
              </a:lnSpc>
            </a:pPr>
            <a:r>
              <a:rPr sz="2000" dirty="0">
                <a:latin typeface="Times New Roman"/>
                <a:cs typeface="Times New Roman"/>
              </a:rPr>
              <a:t>M.S.</a:t>
            </a:r>
            <a:r>
              <a:rPr sz="2000" spc="3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2.yy.’a</a:t>
            </a:r>
            <a:r>
              <a:rPr sz="2000" spc="3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tarihlenen</a:t>
            </a:r>
            <a:r>
              <a:rPr sz="2000" spc="2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bronz</a:t>
            </a:r>
            <a:r>
              <a:rPr sz="2000" spc="4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döküm</a:t>
            </a:r>
            <a:r>
              <a:rPr sz="2000" spc="1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Herakles</a:t>
            </a:r>
            <a:r>
              <a:rPr sz="2000" spc="30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heykelidir. </a:t>
            </a:r>
            <a:r>
              <a:rPr sz="2000" dirty="0">
                <a:latin typeface="Times New Roman"/>
                <a:cs typeface="Times New Roman"/>
              </a:rPr>
              <a:t>Alanya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müzesinde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Arkaik,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Klasik,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Helenistik,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Roma,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Bizans </a:t>
            </a:r>
            <a:r>
              <a:rPr sz="2000" dirty="0">
                <a:latin typeface="Times New Roman"/>
                <a:cs typeface="Times New Roman"/>
              </a:rPr>
              <a:t>dönemlerine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ait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bronz,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mermer,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pişmiş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toprak,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cam,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mozaik </a:t>
            </a:r>
            <a:r>
              <a:rPr sz="2000" dirty="0">
                <a:latin typeface="Times New Roman"/>
                <a:cs typeface="Times New Roman"/>
              </a:rPr>
              <a:t>buluntular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sikke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koleksiyonu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vardır.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Selçuklu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Osmanlı </a:t>
            </a:r>
            <a:r>
              <a:rPr sz="2000" dirty="0">
                <a:latin typeface="Times New Roman"/>
                <a:cs typeface="Times New Roman"/>
              </a:rPr>
              <a:t>dönemlerine</a:t>
            </a:r>
            <a:r>
              <a:rPr sz="2000" spc="5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ait</a:t>
            </a:r>
            <a:r>
              <a:rPr sz="2000" spc="3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Türk</a:t>
            </a:r>
            <a:r>
              <a:rPr sz="2000" spc="4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5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İslam</a:t>
            </a:r>
            <a:r>
              <a:rPr sz="2000" spc="3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eserleri</a:t>
            </a:r>
            <a:r>
              <a:rPr sz="2000" spc="5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ise</a:t>
            </a:r>
            <a:r>
              <a:rPr sz="2000" spc="4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önemli</a:t>
            </a:r>
            <a:r>
              <a:rPr sz="2000" spc="5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bir</a:t>
            </a:r>
            <a:r>
              <a:rPr sz="2000" spc="50" dirty="0">
                <a:latin typeface="Times New Roman"/>
                <a:cs typeface="Times New Roman"/>
              </a:rPr>
              <a:t>  </a:t>
            </a:r>
            <a:r>
              <a:rPr sz="2000" spc="-25" dirty="0">
                <a:latin typeface="Times New Roman"/>
                <a:cs typeface="Times New Roman"/>
              </a:rPr>
              <a:t>yer </a:t>
            </a:r>
            <a:r>
              <a:rPr sz="2000" spc="-10" dirty="0">
                <a:latin typeface="Times New Roman"/>
                <a:cs typeface="Times New Roman"/>
              </a:rPr>
              <a:t>tutmaktadır.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04176" y="2081783"/>
            <a:ext cx="4151376" cy="2968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72872" y="292683"/>
            <a:ext cx="8534400" cy="1302972"/>
          </a:xfrm>
          <a:prstGeom prst="rect">
            <a:avLst/>
          </a:prstGeom>
        </p:spPr>
        <p:txBody>
          <a:bodyPr vert="horz" wrap="square" lIns="0" tIns="619811" rIns="0" bIns="0" rtlCol="0">
            <a:spAutoFit/>
          </a:bodyPr>
          <a:lstStyle/>
          <a:p>
            <a:pPr marL="731520">
              <a:lnSpc>
                <a:spcPct val="100000"/>
              </a:lnSpc>
              <a:spcBef>
                <a:spcPts val="90"/>
              </a:spcBef>
            </a:pPr>
            <a:r>
              <a:rPr sz="4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DİM</a:t>
            </a:r>
            <a:r>
              <a:rPr sz="4400" spc="-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4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MAĞARASI</a:t>
            </a:r>
            <a:endParaRPr sz="4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5844" y="2091690"/>
            <a:ext cx="5322570" cy="2376163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85"/>
              </a:spcBef>
              <a:tabLst>
                <a:tab pos="2896235" algn="l"/>
                <a:tab pos="4841875" algn="l"/>
              </a:tabLst>
            </a:pPr>
            <a:r>
              <a:rPr sz="2400" dirty="0">
                <a:latin typeface="Times New Roman"/>
                <a:cs typeface="Times New Roman"/>
              </a:rPr>
              <a:t>Alanya</a:t>
            </a:r>
            <a:r>
              <a:rPr sz="2400" spc="1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merkeze</a:t>
            </a:r>
            <a:r>
              <a:rPr sz="2400" spc="114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11</a:t>
            </a:r>
            <a:r>
              <a:rPr sz="2400" spc="12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km</a:t>
            </a:r>
            <a:r>
              <a:rPr sz="2400" spc="114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uzaklıkta</a:t>
            </a:r>
            <a:r>
              <a:rPr sz="2400" spc="120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deniz </a:t>
            </a:r>
            <a:r>
              <a:rPr sz="2400" dirty="0">
                <a:latin typeface="Times New Roman"/>
                <a:cs typeface="Times New Roman"/>
              </a:rPr>
              <a:t>seviyesinden</a:t>
            </a:r>
            <a:r>
              <a:rPr sz="2400" spc="46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232</a:t>
            </a:r>
            <a:r>
              <a:rPr sz="2400" spc="48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m</a:t>
            </a:r>
            <a:r>
              <a:rPr sz="2400" spc="47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yükseklikte</a:t>
            </a:r>
            <a:r>
              <a:rPr sz="2400" spc="459" dirty="0">
                <a:latin typeface="Times New Roman"/>
                <a:cs typeface="Times New Roman"/>
              </a:rPr>
              <a:t>  </a:t>
            </a:r>
            <a:r>
              <a:rPr sz="2400" spc="-20" dirty="0">
                <a:latin typeface="Times New Roman"/>
                <a:cs typeface="Times New Roman"/>
              </a:rPr>
              <a:t>olan </a:t>
            </a:r>
            <a:r>
              <a:rPr sz="2400" dirty="0">
                <a:latin typeface="Times New Roman"/>
                <a:cs typeface="Times New Roman"/>
              </a:rPr>
              <a:t>mağara</a:t>
            </a:r>
            <a:r>
              <a:rPr sz="2400" spc="415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Cebeli</a:t>
            </a:r>
            <a:r>
              <a:rPr sz="2400" spc="425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Reis</a:t>
            </a:r>
            <a:r>
              <a:rPr sz="2400" spc="420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Dağı'nın</a:t>
            </a:r>
            <a:r>
              <a:rPr sz="2400" spc="425" dirty="0">
                <a:latin typeface="Times New Roman"/>
                <a:cs typeface="Times New Roman"/>
              </a:rPr>
              <a:t>   </a:t>
            </a:r>
            <a:r>
              <a:rPr sz="2400" spc="-20" dirty="0" err="1">
                <a:latin typeface="Times New Roman"/>
                <a:cs typeface="Times New Roman"/>
              </a:rPr>
              <a:t>batı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 err="1">
                <a:latin typeface="Times New Roman"/>
                <a:cs typeface="Times New Roman"/>
              </a:rPr>
              <a:t>yamacında</a:t>
            </a:r>
            <a:r>
              <a:rPr lang="tr-TR" sz="2400" spc="-10" dirty="0">
                <a:latin typeface="Times New Roman"/>
                <a:cs typeface="Times New Roman"/>
              </a:rPr>
              <a:t> </a:t>
            </a:r>
            <a:r>
              <a:rPr sz="2400" spc="-25" dirty="0" err="1">
                <a:latin typeface="Times New Roman"/>
                <a:cs typeface="Times New Roman"/>
              </a:rPr>
              <a:t>yer</a:t>
            </a:r>
            <a:r>
              <a:rPr lang="tr-TR" sz="2400" spc="-25" dirty="0">
                <a:latin typeface="Times New Roman"/>
                <a:cs typeface="Times New Roman"/>
              </a:rPr>
              <a:t> </a:t>
            </a:r>
            <a:r>
              <a:rPr sz="2400" spc="-35" dirty="0" err="1">
                <a:latin typeface="Times New Roman"/>
                <a:cs typeface="Times New Roman"/>
              </a:rPr>
              <a:t>alır</a:t>
            </a:r>
            <a:r>
              <a:rPr sz="2400" spc="-35" dirty="0">
                <a:latin typeface="Times New Roman"/>
                <a:cs typeface="Times New Roman"/>
              </a:rPr>
              <a:t>. </a:t>
            </a:r>
            <a:r>
              <a:rPr sz="2400" dirty="0">
                <a:latin typeface="Times New Roman"/>
                <a:cs typeface="Times New Roman"/>
              </a:rPr>
              <a:t>Dim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Mağarası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360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uzunluğundadır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4 </a:t>
            </a:r>
            <a:r>
              <a:rPr sz="2400" dirty="0">
                <a:latin typeface="Times New Roman"/>
                <a:cs typeface="Times New Roman"/>
              </a:rPr>
              <a:t>galeriden</a:t>
            </a:r>
            <a:r>
              <a:rPr sz="2400" spc="22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oluşur.</a:t>
            </a:r>
            <a:r>
              <a:rPr sz="2400" spc="2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Mağara</a:t>
            </a:r>
            <a:r>
              <a:rPr sz="2400" spc="204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içinde</a:t>
            </a:r>
            <a:r>
              <a:rPr sz="2400" spc="204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zengin </a:t>
            </a:r>
            <a:r>
              <a:rPr sz="2400" dirty="0">
                <a:latin typeface="Times New Roman"/>
                <a:cs typeface="Times New Roman"/>
              </a:rPr>
              <a:t>sarkıt,</a:t>
            </a:r>
            <a:r>
              <a:rPr sz="2400" spc="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dikit</a:t>
            </a:r>
            <a:r>
              <a:rPr sz="2400" spc="2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ve</a:t>
            </a:r>
            <a:r>
              <a:rPr sz="2400" spc="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travertenlerden</a:t>
            </a:r>
            <a:r>
              <a:rPr sz="2400" spc="20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oluşumlar vardır.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7623" y="2103120"/>
            <a:ext cx="4523232" cy="3151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373" y="861136"/>
            <a:ext cx="254571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6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DİM</a:t>
            </a:r>
            <a:r>
              <a:rPr lang="tr-TR" sz="4400" spc="-6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4400" spc="-6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ÇAYI</a:t>
            </a:r>
            <a:endParaRPr sz="4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3373" y="1971929"/>
            <a:ext cx="53397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  <a:tabLst>
                <a:tab pos="802005" algn="l"/>
                <a:tab pos="1336040" algn="l"/>
                <a:tab pos="1622425" algn="l"/>
                <a:tab pos="2750185" algn="l"/>
                <a:tab pos="3003550" algn="l"/>
                <a:tab pos="3591560" algn="l"/>
                <a:tab pos="3701415" algn="l"/>
                <a:tab pos="4749800" algn="l"/>
                <a:tab pos="5173980" algn="l"/>
              </a:tabLst>
            </a:pPr>
            <a:r>
              <a:rPr sz="2400" spc="-25" dirty="0">
                <a:latin typeface="Times New Roman"/>
                <a:cs typeface="Times New Roman"/>
              </a:rPr>
              <a:t>Dim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Çayı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Alanya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şehir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merkezden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6 </a:t>
            </a:r>
            <a:r>
              <a:rPr sz="2400" spc="-10" dirty="0">
                <a:latin typeface="Times New Roman"/>
                <a:cs typeface="Times New Roman"/>
              </a:rPr>
              <a:t>kilometre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uzaklıktadır.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Dim</a:t>
            </a:r>
            <a:r>
              <a:rPr sz="2400" dirty="0">
                <a:latin typeface="Times New Roman"/>
                <a:cs typeface="Times New Roman"/>
              </a:rPr>
              <a:t>		</a:t>
            </a:r>
            <a:r>
              <a:rPr sz="2400" spc="-10" dirty="0">
                <a:latin typeface="Times New Roman"/>
                <a:cs typeface="Times New Roman"/>
              </a:rPr>
              <a:t>çayının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suyu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3373" y="3070585"/>
            <a:ext cx="1476375" cy="1122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  <a:tabLst>
                <a:tab pos="810895" algn="l"/>
              </a:tabLst>
            </a:pPr>
            <a:r>
              <a:rPr sz="2400" spc="-25" dirty="0">
                <a:latin typeface="Times New Roman"/>
                <a:cs typeface="Times New Roman"/>
              </a:rPr>
              <a:t>yaz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kış Toroslardan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7177" y="3070585"/>
            <a:ext cx="1028700" cy="1122680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z="2400" spc="-10" dirty="0">
                <a:latin typeface="Times New Roman"/>
                <a:cs typeface="Times New Roman"/>
              </a:rPr>
              <a:t>soğuk</a:t>
            </a:r>
            <a:endParaRPr sz="2400">
              <a:latin typeface="Times New Roman"/>
              <a:cs typeface="Times New Roman"/>
            </a:endParaRPr>
          </a:p>
          <a:p>
            <a:pPr marL="271780">
              <a:lnSpc>
                <a:spcPct val="100000"/>
              </a:lnSpc>
              <a:spcBef>
                <a:spcPts val="1440"/>
              </a:spcBef>
            </a:pPr>
            <a:r>
              <a:rPr sz="2400" spc="-10" dirty="0">
                <a:latin typeface="Times New Roman"/>
                <a:cs typeface="Times New Roman"/>
              </a:rPr>
              <a:t>doğan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73855" y="3070585"/>
            <a:ext cx="2702560" cy="1122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6540" marR="5080" indent="-243840">
              <a:lnSpc>
                <a:spcPct val="150000"/>
              </a:lnSpc>
              <a:spcBef>
                <a:spcPts val="95"/>
              </a:spcBef>
              <a:tabLst>
                <a:tab pos="1027430" algn="l"/>
                <a:tab pos="1204595" algn="l"/>
                <a:tab pos="1887220" algn="l"/>
                <a:tab pos="2384425" algn="l"/>
              </a:tabLst>
            </a:pPr>
            <a:r>
              <a:rPr sz="2400" spc="-10" dirty="0">
                <a:latin typeface="Times New Roman"/>
                <a:cs typeface="Times New Roman"/>
              </a:rPr>
              <a:t>olması</a:t>
            </a:r>
            <a:r>
              <a:rPr sz="2400" dirty="0">
                <a:latin typeface="Times New Roman"/>
                <a:cs typeface="Times New Roman"/>
              </a:rPr>
              <a:t>		</a:t>
            </a:r>
            <a:r>
              <a:rPr sz="2400" spc="-25" dirty="0">
                <a:latin typeface="Times New Roman"/>
                <a:cs typeface="Times New Roman"/>
              </a:rPr>
              <a:t>ile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30" dirty="0">
                <a:latin typeface="Times New Roman"/>
                <a:cs typeface="Times New Roman"/>
              </a:rPr>
              <a:t>bilinir. </a:t>
            </a:r>
            <a:r>
              <a:rPr sz="2400" spc="-25" dirty="0">
                <a:latin typeface="Times New Roman"/>
                <a:cs typeface="Times New Roman"/>
              </a:rPr>
              <a:t>çay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yaklaşık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60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3373" y="4167439"/>
            <a:ext cx="5340985" cy="2221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5"/>
              </a:spcBef>
            </a:pPr>
            <a:r>
              <a:rPr sz="2400" dirty="0">
                <a:latin typeface="Times New Roman"/>
                <a:cs typeface="Times New Roman"/>
              </a:rPr>
              <a:t>kilometrelik</a:t>
            </a:r>
            <a:r>
              <a:rPr sz="2400" spc="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bir</a:t>
            </a:r>
            <a:r>
              <a:rPr sz="2400" spc="2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seyir</a:t>
            </a:r>
            <a:r>
              <a:rPr sz="2400" spc="2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izler.</a:t>
            </a:r>
            <a:r>
              <a:rPr sz="2400" spc="3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Baraja</a:t>
            </a:r>
            <a:r>
              <a:rPr sz="2400" spc="2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kadar </a:t>
            </a:r>
            <a:r>
              <a:rPr sz="2400" dirty="0">
                <a:latin typeface="Times New Roman"/>
                <a:cs typeface="Times New Roman"/>
              </a:rPr>
              <a:t>çay</a:t>
            </a:r>
            <a:r>
              <a:rPr sz="2400" spc="475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boyunca</a:t>
            </a:r>
            <a:r>
              <a:rPr sz="2400" spc="500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paralel</a:t>
            </a:r>
            <a:r>
              <a:rPr sz="2400" spc="505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giden</a:t>
            </a:r>
            <a:r>
              <a:rPr sz="2400" spc="509" dirty="0">
                <a:latin typeface="Times New Roman"/>
                <a:cs typeface="Times New Roman"/>
              </a:rPr>
              <a:t>   </a:t>
            </a:r>
            <a:r>
              <a:rPr sz="2400" spc="-10" dirty="0">
                <a:latin typeface="Times New Roman"/>
                <a:cs typeface="Times New Roman"/>
              </a:rPr>
              <a:t>yolda </a:t>
            </a:r>
            <a:r>
              <a:rPr sz="2400" dirty="0">
                <a:latin typeface="Times New Roman"/>
                <a:cs typeface="Times New Roman"/>
              </a:rPr>
              <a:t>çay</a:t>
            </a:r>
            <a:r>
              <a:rPr sz="2400" spc="4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içerisine</a:t>
            </a:r>
            <a:r>
              <a:rPr sz="2400" spc="5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kurulmuş</a:t>
            </a:r>
            <a:r>
              <a:rPr sz="2400" spc="5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çok</a:t>
            </a:r>
            <a:r>
              <a:rPr sz="2400" spc="5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sayıda</a:t>
            </a:r>
            <a:r>
              <a:rPr sz="2400" spc="5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piknik </a:t>
            </a:r>
            <a:r>
              <a:rPr sz="2400" dirty="0">
                <a:latin typeface="Times New Roman"/>
                <a:cs typeface="Times New Roman"/>
              </a:rPr>
              <a:t>alanı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restoran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işletmeleri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mevcuttur.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67728" y="2176272"/>
            <a:ext cx="4617720" cy="3377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270" y="405084"/>
            <a:ext cx="8534400" cy="1318693"/>
          </a:xfrm>
          <a:prstGeom prst="rect">
            <a:avLst/>
          </a:prstGeom>
        </p:spPr>
        <p:txBody>
          <a:bodyPr vert="horz" wrap="square" lIns="0" tIns="635380" rIns="0" bIns="0" rtlCol="0">
            <a:spAutoFit/>
          </a:bodyPr>
          <a:lstStyle/>
          <a:p>
            <a:pPr marL="502920">
              <a:lnSpc>
                <a:spcPct val="100000"/>
              </a:lnSpc>
              <a:spcBef>
                <a:spcPts val="95"/>
              </a:spcBef>
            </a:pPr>
            <a:r>
              <a:rPr sz="4400" spc="-4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SAPADERE</a:t>
            </a:r>
            <a:r>
              <a:rPr sz="4400" spc="-23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4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KANYONU</a:t>
            </a:r>
            <a:endParaRPr sz="4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44" y="2347340"/>
            <a:ext cx="5662930" cy="235839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algn="just">
              <a:lnSpc>
                <a:spcPct val="89600"/>
              </a:lnSpc>
              <a:spcBef>
                <a:spcPts val="400"/>
              </a:spcBef>
            </a:pPr>
            <a:r>
              <a:rPr sz="2400" dirty="0">
                <a:latin typeface="Times New Roman"/>
                <a:cs typeface="Times New Roman"/>
              </a:rPr>
              <a:t>Sapadere</a:t>
            </a:r>
            <a:r>
              <a:rPr sz="2400" spc="2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kanyonu,</a:t>
            </a:r>
            <a:r>
              <a:rPr sz="2400" spc="22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Sapadere</a:t>
            </a:r>
            <a:r>
              <a:rPr sz="2400" spc="21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köyünde</a:t>
            </a:r>
            <a:r>
              <a:rPr sz="2400" spc="235" dirty="0">
                <a:latin typeface="Times New Roman"/>
                <a:cs typeface="Times New Roman"/>
              </a:rPr>
              <a:t>  </a:t>
            </a:r>
            <a:r>
              <a:rPr sz="2400" spc="-25" dirty="0">
                <a:latin typeface="Times New Roman"/>
                <a:cs typeface="Times New Roman"/>
              </a:rPr>
              <a:t>yer </a:t>
            </a:r>
            <a:r>
              <a:rPr sz="2400" dirty="0">
                <a:latin typeface="Times New Roman"/>
                <a:cs typeface="Times New Roman"/>
              </a:rPr>
              <a:t>alır.</a:t>
            </a:r>
            <a:r>
              <a:rPr sz="2400" spc="5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Denizden</a:t>
            </a:r>
            <a:r>
              <a:rPr sz="2400" spc="4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400</a:t>
            </a:r>
            <a:r>
              <a:rPr sz="2400" spc="5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metre</a:t>
            </a:r>
            <a:r>
              <a:rPr sz="2400" spc="509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yüksekliğinde </a:t>
            </a:r>
            <a:r>
              <a:rPr sz="2400" dirty="0">
                <a:latin typeface="Times New Roman"/>
                <a:cs typeface="Times New Roman"/>
              </a:rPr>
              <a:t>bulunan</a:t>
            </a:r>
            <a:r>
              <a:rPr sz="2400" spc="3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kanyonun</a:t>
            </a:r>
            <a:r>
              <a:rPr sz="2400" spc="3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</a:t>
            </a:r>
            <a:r>
              <a:rPr sz="2400" spc="3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tarafı</a:t>
            </a:r>
            <a:r>
              <a:rPr sz="2400" spc="3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yüksek</a:t>
            </a:r>
            <a:r>
              <a:rPr sz="2400" spc="3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dağlar</a:t>
            </a:r>
            <a:r>
              <a:rPr sz="2400" spc="32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ile </a:t>
            </a:r>
            <a:r>
              <a:rPr sz="2400" dirty="0">
                <a:latin typeface="Times New Roman"/>
                <a:cs typeface="Times New Roman"/>
              </a:rPr>
              <a:t>çevrili</a:t>
            </a:r>
            <a:r>
              <a:rPr sz="2400" spc="16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olup</a:t>
            </a:r>
            <a:r>
              <a:rPr sz="2400" spc="1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750</a:t>
            </a:r>
            <a:r>
              <a:rPr sz="2400" spc="15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metre</a:t>
            </a:r>
            <a:r>
              <a:rPr sz="2400" spc="15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uzunluğundadır</a:t>
            </a:r>
            <a:r>
              <a:rPr sz="2400" spc="145" dirty="0">
                <a:latin typeface="Times New Roman"/>
                <a:cs typeface="Times New Roman"/>
              </a:rPr>
              <a:t>  </a:t>
            </a:r>
            <a:r>
              <a:rPr sz="2400" spc="-25" dirty="0">
                <a:latin typeface="Times New Roman"/>
                <a:cs typeface="Times New Roman"/>
              </a:rPr>
              <a:t>ve </a:t>
            </a:r>
            <a:r>
              <a:rPr sz="2400" dirty="0">
                <a:latin typeface="Times New Roman"/>
                <a:cs typeface="Times New Roman"/>
              </a:rPr>
              <a:t>etrafı</a:t>
            </a:r>
            <a:r>
              <a:rPr sz="2400" spc="18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karstik</a:t>
            </a:r>
            <a:r>
              <a:rPr sz="2400" spc="19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kayaçlar</a:t>
            </a:r>
            <a:r>
              <a:rPr sz="2400" spc="1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ile</a:t>
            </a:r>
            <a:r>
              <a:rPr sz="2400" spc="18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çevrilidir.</a:t>
            </a:r>
            <a:r>
              <a:rPr sz="2400" spc="185" dirty="0">
                <a:latin typeface="Times New Roman"/>
                <a:cs typeface="Times New Roman"/>
              </a:rPr>
              <a:t>  </a:t>
            </a:r>
            <a:r>
              <a:rPr sz="2400" spc="-20" dirty="0">
                <a:latin typeface="Times New Roman"/>
                <a:cs typeface="Times New Roman"/>
              </a:rPr>
              <a:t>Suyu </a:t>
            </a:r>
            <a:r>
              <a:rPr sz="2400" dirty="0">
                <a:latin typeface="Times New Roman"/>
                <a:cs typeface="Times New Roman"/>
              </a:rPr>
              <a:t>Toros</a:t>
            </a:r>
            <a:r>
              <a:rPr sz="2400" spc="325" dirty="0">
                <a:latin typeface="Times New Roman"/>
                <a:cs typeface="Times New Roman"/>
              </a:rPr>
              <a:t>    </a:t>
            </a:r>
            <a:r>
              <a:rPr sz="2400" dirty="0">
                <a:latin typeface="Times New Roman"/>
                <a:cs typeface="Times New Roman"/>
              </a:rPr>
              <a:t>dağlarının</a:t>
            </a:r>
            <a:r>
              <a:rPr sz="2400" spc="325" dirty="0">
                <a:latin typeface="Times New Roman"/>
                <a:cs typeface="Times New Roman"/>
              </a:rPr>
              <a:t>    </a:t>
            </a:r>
            <a:r>
              <a:rPr sz="2400" dirty="0">
                <a:latin typeface="Times New Roman"/>
                <a:cs typeface="Times New Roman"/>
              </a:rPr>
              <a:t>kayalarının</a:t>
            </a:r>
            <a:r>
              <a:rPr sz="2400" spc="330" dirty="0">
                <a:latin typeface="Times New Roman"/>
                <a:cs typeface="Times New Roman"/>
              </a:rPr>
              <a:t>    </a:t>
            </a:r>
            <a:r>
              <a:rPr sz="2400" spc="-10" dirty="0">
                <a:latin typeface="Times New Roman"/>
                <a:cs typeface="Times New Roman"/>
              </a:rPr>
              <a:t>içinden </a:t>
            </a:r>
            <a:r>
              <a:rPr sz="2400" dirty="0">
                <a:latin typeface="Times New Roman"/>
                <a:cs typeface="Times New Roman"/>
              </a:rPr>
              <a:t>çıktığından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soğuktur,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oksijeni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boldur.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61376" y="1700783"/>
            <a:ext cx="4011168" cy="4846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F6026DFE-7EE8-F40E-0073-4EB87D1F5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62" y="2389238"/>
            <a:ext cx="10325721" cy="4390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4563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941" y="261481"/>
            <a:ext cx="8534400" cy="1306383"/>
          </a:xfrm>
          <a:prstGeom prst="rect">
            <a:avLst/>
          </a:prstGeom>
        </p:spPr>
        <p:txBody>
          <a:bodyPr vert="horz" wrap="square" lIns="0" tIns="623189" rIns="0" bIns="0" rtlCol="0">
            <a:spAutoFit/>
          </a:bodyPr>
          <a:lstStyle/>
          <a:p>
            <a:pPr marL="502920">
              <a:lnSpc>
                <a:spcPct val="100000"/>
              </a:lnSpc>
              <a:spcBef>
                <a:spcPts val="95"/>
              </a:spcBef>
            </a:pPr>
            <a:r>
              <a:rPr sz="4400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SÜLEYMANİYE</a:t>
            </a:r>
            <a:r>
              <a:rPr sz="4400" spc="-21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4400" spc="-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CAMİ</a:t>
            </a:r>
            <a:r>
              <a:rPr lang="tr-TR" sz="4400" spc="-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</a:t>
            </a:r>
            <a:endParaRPr sz="4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44" y="2319273"/>
            <a:ext cx="5057775" cy="269684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85"/>
              </a:spcBef>
            </a:pPr>
            <a:r>
              <a:rPr sz="2400" dirty="0">
                <a:latin typeface="Times New Roman"/>
                <a:cs typeface="Times New Roman"/>
              </a:rPr>
              <a:t>Alaaddin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Camii,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Kale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Camii,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Orta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Hisar </a:t>
            </a:r>
            <a:r>
              <a:rPr sz="2400" dirty="0">
                <a:latin typeface="Times New Roman"/>
                <a:cs typeface="Times New Roman"/>
              </a:rPr>
              <a:t>Camii</a:t>
            </a:r>
            <a:r>
              <a:rPr sz="2400" spc="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adlarıyla</a:t>
            </a:r>
            <a:r>
              <a:rPr sz="2400" spc="3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</a:t>
            </a:r>
            <a:r>
              <a:rPr sz="2400" spc="4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bilinen</a:t>
            </a:r>
            <a:r>
              <a:rPr sz="2400" spc="4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13.</a:t>
            </a:r>
            <a:r>
              <a:rPr sz="2400" spc="4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yüzyılda </a:t>
            </a:r>
            <a:r>
              <a:rPr sz="2400" dirty="0">
                <a:latin typeface="Times New Roman"/>
                <a:cs typeface="Times New Roman"/>
              </a:rPr>
              <a:t>Alaaddin</a:t>
            </a:r>
            <a:r>
              <a:rPr sz="2400" spc="265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Keykubat</a:t>
            </a:r>
            <a:r>
              <a:rPr sz="2400" spc="265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tarafından</a:t>
            </a:r>
            <a:r>
              <a:rPr sz="2400" spc="265" dirty="0">
                <a:latin typeface="Times New Roman"/>
                <a:cs typeface="Times New Roman"/>
              </a:rPr>
              <a:t>   </a:t>
            </a:r>
            <a:r>
              <a:rPr sz="2400" spc="-20" dirty="0">
                <a:latin typeface="Times New Roman"/>
                <a:cs typeface="Times New Roman"/>
              </a:rPr>
              <a:t>inşa </a:t>
            </a:r>
            <a:r>
              <a:rPr sz="2400" dirty="0">
                <a:latin typeface="Times New Roman"/>
                <a:cs typeface="Times New Roman"/>
              </a:rPr>
              <a:t>ettirilmiş</a:t>
            </a:r>
            <a:r>
              <a:rPr sz="2400" spc="1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fakat</a:t>
            </a:r>
            <a:r>
              <a:rPr sz="2400" spc="1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bir</a:t>
            </a:r>
            <a:r>
              <a:rPr sz="2400" spc="1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yıldırımın</a:t>
            </a:r>
            <a:r>
              <a:rPr sz="2400" spc="14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düşmesi </a:t>
            </a:r>
            <a:r>
              <a:rPr sz="2400" dirty="0">
                <a:latin typeface="Times New Roman"/>
                <a:cs typeface="Times New Roman"/>
              </a:rPr>
              <a:t>sonucu</a:t>
            </a:r>
            <a:r>
              <a:rPr sz="2400" spc="35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yıkılmıştır.</a:t>
            </a:r>
            <a:r>
              <a:rPr sz="2400" spc="34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16.</a:t>
            </a:r>
            <a:r>
              <a:rPr sz="2400" spc="3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Yüzyılda</a:t>
            </a:r>
            <a:r>
              <a:rPr sz="2400" spc="340" dirty="0">
                <a:latin typeface="Times New Roman"/>
                <a:cs typeface="Times New Roman"/>
              </a:rPr>
              <a:t>  </a:t>
            </a:r>
            <a:r>
              <a:rPr sz="2400" spc="-25" dirty="0">
                <a:latin typeface="Times New Roman"/>
                <a:cs typeface="Times New Roman"/>
              </a:rPr>
              <a:t>ise </a:t>
            </a:r>
            <a:r>
              <a:rPr sz="2400" dirty="0">
                <a:latin typeface="Times New Roman"/>
                <a:cs typeface="Times New Roman"/>
              </a:rPr>
              <a:t>Kanuni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Sultan</a:t>
            </a:r>
            <a:r>
              <a:rPr sz="2400" spc="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Süleyman</a:t>
            </a:r>
            <a:r>
              <a:rPr sz="2400" spc="2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tarafından</a:t>
            </a:r>
            <a:r>
              <a:rPr sz="2400" spc="17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eski </a:t>
            </a:r>
            <a:r>
              <a:rPr sz="2400" dirty="0">
                <a:latin typeface="Times New Roman"/>
                <a:cs typeface="Times New Roman"/>
              </a:rPr>
              <a:t>malzemeleri</a:t>
            </a:r>
            <a:r>
              <a:rPr sz="2400" spc="459" dirty="0">
                <a:latin typeface="Times New Roman"/>
                <a:cs typeface="Times New Roman"/>
              </a:rPr>
              <a:t>     </a:t>
            </a:r>
            <a:r>
              <a:rPr sz="2400" dirty="0">
                <a:latin typeface="Times New Roman"/>
                <a:cs typeface="Times New Roman"/>
              </a:rPr>
              <a:t>kullanılarak</a:t>
            </a:r>
            <a:r>
              <a:rPr sz="2400" spc="465" dirty="0">
                <a:latin typeface="Times New Roman"/>
                <a:cs typeface="Times New Roman"/>
              </a:rPr>
              <a:t>     </a:t>
            </a:r>
            <a:r>
              <a:rPr sz="2400" spc="-10" dirty="0">
                <a:latin typeface="Times New Roman"/>
                <a:cs typeface="Times New Roman"/>
              </a:rPr>
              <a:t>tekrar </a:t>
            </a:r>
            <a:r>
              <a:rPr sz="2400" dirty="0">
                <a:latin typeface="Times New Roman"/>
                <a:cs typeface="Times New Roman"/>
              </a:rPr>
              <a:t>yapılandırılmış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ibadete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açılmıştır.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3071" y="1920239"/>
            <a:ext cx="4117848" cy="4285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FFBA6686-7106-B76C-CC5C-05CA86B3215A}"/>
              </a:ext>
            </a:extLst>
          </p:cNvPr>
          <p:cNvSpPr txBox="1"/>
          <p:nvPr/>
        </p:nvSpPr>
        <p:spPr>
          <a:xfrm>
            <a:off x="897579" y="669355"/>
            <a:ext cx="10767060" cy="5661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76320" marR="3350260" indent="-109855">
              <a:lnSpc>
                <a:spcPct val="136800"/>
              </a:lnSpc>
              <a:spcBef>
                <a:spcPts val="100"/>
              </a:spcBef>
            </a:pPr>
            <a:r>
              <a:rPr sz="1800" b="1" i="1" dirty="0">
                <a:solidFill>
                  <a:schemeClr val="bg1"/>
                </a:solidFill>
                <a:latin typeface="Arial"/>
                <a:cs typeface="Arial"/>
              </a:rPr>
              <a:t>DOĞAL</a:t>
            </a:r>
            <a:r>
              <a:rPr sz="1800" b="1" i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bg1"/>
                </a:solidFill>
                <a:latin typeface="Arial"/>
                <a:cs typeface="Arial"/>
              </a:rPr>
              <a:t>VE</a:t>
            </a:r>
            <a:r>
              <a:rPr sz="1800" b="1" i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b="1" i="1" spc="-35" dirty="0">
                <a:solidFill>
                  <a:schemeClr val="bg1"/>
                </a:solidFill>
                <a:latin typeface="Arial"/>
                <a:cs typeface="Arial"/>
              </a:rPr>
              <a:t>KÜLTÜREL</a:t>
            </a:r>
            <a:r>
              <a:rPr sz="1800" b="1" i="1" spc="-1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chemeClr val="bg1"/>
                </a:solidFill>
                <a:latin typeface="Arial"/>
                <a:cs typeface="Arial"/>
              </a:rPr>
              <a:t>ALANLARDA </a:t>
            </a:r>
            <a:r>
              <a:rPr sz="1800" b="1" i="1" dirty="0">
                <a:solidFill>
                  <a:schemeClr val="bg1"/>
                </a:solidFill>
                <a:latin typeface="Arial"/>
                <a:cs typeface="Arial"/>
              </a:rPr>
              <a:t>UYULMASI</a:t>
            </a:r>
            <a:r>
              <a:rPr sz="1800" b="1" i="1" spc="-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bg1"/>
                </a:solidFill>
                <a:latin typeface="Arial"/>
                <a:cs typeface="Arial"/>
              </a:rPr>
              <a:t>GEREKEN</a:t>
            </a:r>
            <a:r>
              <a:rPr sz="1800" b="1" i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chemeClr val="bg1"/>
                </a:solidFill>
                <a:latin typeface="Arial"/>
                <a:cs typeface="Arial"/>
              </a:rPr>
              <a:t>KURALLAR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5"/>
              </a:spcBef>
            </a:pPr>
            <a:endParaRPr sz="1800" dirty="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buFont typeface="Wingdings"/>
              <a:buChar char=""/>
              <a:tabLst>
                <a:tab pos="356870" algn="l"/>
              </a:tabLst>
            </a:pPr>
            <a:r>
              <a:rPr sz="1800" dirty="0">
                <a:latin typeface="Microsoft Sans Serif"/>
                <a:cs typeface="Microsoft Sans Serif"/>
              </a:rPr>
              <a:t>Camiye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ayakkabı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ile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girilmemeli,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bayanlar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baş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örtüsü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ile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girmeli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yiyecek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içecek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sokulmamalıdır.</a:t>
            </a:r>
            <a:endParaRPr sz="1800" dirty="0">
              <a:latin typeface="Microsoft Sans Serif"/>
              <a:cs typeface="Microsoft Sans Serif"/>
            </a:endParaRPr>
          </a:p>
          <a:p>
            <a:pPr marL="356870" indent="-344170">
              <a:lnSpc>
                <a:spcPts val="2039"/>
              </a:lnSpc>
              <a:spcBef>
                <a:spcPts val="650"/>
              </a:spcBef>
              <a:buFont typeface="Wingdings"/>
              <a:buChar char=""/>
              <a:tabLst>
                <a:tab pos="356870" algn="l"/>
                <a:tab pos="1570355" algn="l"/>
                <a:tab pos="2771140" algn="l"/>
                <a:tab pos="3743960" algn="l"/>
                <a:tab pos="5441950" algn="l"/>
                <a:tab pos="5829300" algn="l"/>
                <a:tab pos="6494145" algn="l"/>
                <a:tab pos="7862570" algn="l"/>
                <a:tab pos="8625205" algn="l"/>
                <a:tab pos="9204325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Müzelerde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sergilenen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eserlere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dokunulmamalı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ve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zarar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verilmemeli.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Yasak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0" dirty="0">
                <a:latin typeface="Microsoft Sans Serif"/>
                <a:cs typeface="Microsoft Sans Serif"/>
              </a:rPr>
              <a:t>olan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bölümlerde</a:t>
            </a:r>
            <a:endParaRPr sz="1800" dirty="0">
              <a:latin typeface="Microsoft Sans Serif"/>
              <a:cs typeface="Microsoft Sans Serif"/>
            </a:endParaRPr>
          </a:p>
          <a:p>
            <a:pPr marL="356870">
              <a:lnSpc>
                <a:spcPts val="2039"/>
              </a:lnSpc>
            </a:pPr>
            <a:r>
              <a:rPr sz="1800" dirty="0">
                <a:latin typeface="Microsoft Sans Serif"/>
                <a:cs typeface="Microsoft Sans Serif"/>
              </a:rPr>
              <a:t>video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resim</a:t>
            </a:r>
            <a:r>
              <a:rPr sz="1800" spc="-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çekimi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yapılmamalı,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yazılı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ya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da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sözlü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belirtilen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kurallara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uyulmalı.</a:t>
            </a:r>
            <a:endParaRPr sz="1800" dirty="0">
              <a:latin typeface="Microsoft Sans Serif"/>
              <a:cs typeface="Microsoft Sans Serif"/>
            </a:endParaRPr>
          </a:p>
          <a:p>
            <a:pPr marL="356870" indent="-344170">
              <a:lnSpc>
                <a:spcPct val="100000"/>
              </a:lnSpc>
              <a:spcBef>
                <a:spcPts val="120"/>
              </a:spcBef>
              <a:buFont typeface="Wingdings"/>
              <a:buChar char=""/>
              <a:tabLst>
                <a:tab pos="356870" algn="l"/>
                <a:tab pos="1021715" algn="l"/>
                <a:tab pos="1609725" algn="l"/>
                <a:tab pos="2512060" algn="l"/>
                <a:tab pos="3237865" algn="l"/>
                <a:tab pos="4548505" algn="l"/>
                <a:tab pos="5502910" algn="l"/>
                <a:tab pos="6381115" algn="l"/>
                <a:tab pos="7098030" algn="l"/>
                <a:tab pos="7875270" algn="l"/>
                <a:tab pos="8841740" algn="l"/>
                <a:tab pos="1009142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Antik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0" dirty="0">
                <a:latin typeface="Microsoft Sans Serif"/>
                <a:cs typeface="Microsoft Sans Serif"/>
              </a:rPr>
              <a:t>kent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alanları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tahrip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edilmemeli,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Koruma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bölgesi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altına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alınan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alanlara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girilmemeli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ve</a:t>
            </a:r>
            <a:endParaRPr sz="1800" dirty="0">
              <a:latin typeface="Microsoft Sans Serif"/>
              <a:cs typeface="Microsoft Sans Serif"/>
            </a:endParaRPr>
          </a:p>
          <a:p>
            <a:pPr marL="356870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çevresi</a:t>
            </a:r>
            <a:r>
              <a:rPr sz="1800" spc="-17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kirletilmemelidir.</a:t>
            </a:r>
            <a:endParaRPr sz="1800" dirty="0">
              <a:latin typeface="Microsoft Sans Serif"/>
              <a:cs typeface="Microsoft Sans Serif"/>
            </a:endParaRPr>
          </a:p>
          <a:p>
            <a:pPr marL="356870" indent="-344170">
              <a:lnSpc>
                <a:spcPts val="2039"/>
              </a:lnSpc>
              <a:spcBef>
                <a:spcPts val="290"/>
              </a:spcBef>
              <a:buFont typeface="Wingdings"/>
              <a:buChar char=""/>
              <a:tabLst>
                <a:tab pos="356870" algn="l"/>
              </a:tabLst>
            </a:pPr>
            <a:r>
              <a:rPr sz="1800" dirty="0">
                <a:latin typeface="Microsoft Sans Serif"/>
                <a:cs typeface="Microsoft Sans Serif"/>
              </a:rPr>
              <a:t>Doğal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gezi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alanları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ormanlarda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piknik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yapılmamalı,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ateş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yakılmamalı,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yerlere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çöp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atılmamalı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ve</a:t>
            </a:r>
            <a:endParaRPr sz="1800" dirty="0">
              <a:latin typeface="Microsoft Sans Serif"/>
              <a:cs typeface="Microsoft Sans Serif"/>
            </a:endParaRPr>
          </a:p>
          <a:p>
            <a:pPr marL="356870">
              <a:lnSpc>
                <a:spcPts val="2039"/>
              </a:lnSpc>
            </a:pPr>
            <a:r>
              <a:rPr sz="1800" dirty="0">
                <a:latin typeface="Microsoft Sans Serif"/>
                <a:cs typeface="Microsoft Sans Serif"/>
              </a:rPr>
              <a:t>uyarı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levhalarına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dikkat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edilmeli.</a:t>
            </a:r>
            <a:endParaRPr sz="1800" dirty="0">
              <a:latin typeface="Microsoft Sans Serif"/>
              <a:cs typeface="Microsoft Sans Serif"/>
            </a:endParaRPr>
          </a:p>
          <a:p>
            <a:pPr marL="356870" indent="-344170">
              <a:lnSpc>
                <a:spcPts val="2039"/>
              </a:lnSpc>
              <a:spcBef>
                <a:spcPts val="819"/>
              </a:spcBef>
              <a:buFont typeface="Wingdings"/>
              <a:buChar char=""/>
              <a:tabLst>
                <a:tab pos="356870" algn="l"/>
                <a:tab pos="774065" algn="l"/>
                <a:tab pos="1856739" algn="l"/>
                <a:tab pos="2755900" algn="l"/>
                <a:tab pos="3136900" algn="l"/>
                <a:tab pos="4304665" algn="l"/>
                <a:tab pos="5067300" algn="l"/>
                <a:tab pos="6069965" algn="l"/>
                <a:tab pos="7237730" algn="l"/>
                <a:tab pos="8625205" algn="l"/>
                <a:tab pos="9003030" algn="l"/>
                <a:tab pos="9945370" algn="l"/>
              </a:tabLst>
            </a:pPr>
            <a:r>
              <a:rPr sz="1800" spc="-25" dirty="0">
                <a:latin typeface="Microsoft Sans Serif"/>
                <a:cs typeface="Microsoft Sans Serif"/>
              </a:rPr>
              <a:t>Bu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alanlarda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yetişkin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ve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çocuklarla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uygun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olmayan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samimiyet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kurulmamalı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ve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insanlar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rahatsız</a:t>
            </a:r>
            <a:endParaRPr sz="1800" dirty="0">
              <a:latin typeface="Microsoft Sans Serif"/>
              <a:cs typeface="Microsoft Sans Serif"/>
            </a:endParaRPr>
          </a:p>
          <a:p>
            <a:pPr marL="356870">
              <a:lnSpc>
                <a:spcPts val="2039"/>
              </a:lnSpc>
            </a:pPr>
            <a:r>
              <a:rPr sz="1800" spc="-10" dirty="0">
                <a:latin typeface="Microsoft Sans Serif"/>
                <a:cs typeface="Microsoft Sans Serif"/>
              </a:rPr>
              <a:t>edilmemeli</a:t>
            </a:r>
            <a:endParaRPr sz="1800" dirty="0">
              <a:latin typeface="Microsoft Sans Serif"/>
              <a:cs typeface="Microsoft Sans Serif"/>
            </a:endParaRPr>
          </a:p>
          <a:p>
            <a:pPr marL="356870" indent="-344170">
              <a:lnSpc>
                <a:spcPct val="100000"/>
              </a:lnSpc>
              <a:spcBef>
                <a:spcPts val="1010"/>
              </a:spcBef>
              <a:buFont typeface="Wingdings"/>
              <a:buChar char=""/>
              <a:tabLst>
                <a:tab pos="356870" algn="l"/>
                <a:tab pos="1162050" algn="l"/>
                <a:tab pos="1637030" algn="l"/>
                <a:tab pos="2762250" algn="l"/>
                <a:tab pos="3616325" algn="l"/>
                <a:tab pos="3990975" algn="l"/>
                <a:tab pos="5003165" algn="l"/>
                <a:tab pos="5758815" algn="l"/>
                <a:tab pos="6536690" algn="l"/>
                <a:tab pos="7905750" algn="l"/>
                <a:tab pos="8594725" algn="l"/>
                <a:tab pos="9402445" algn="l"/>
                <a:tab pos="9774555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Avcılık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0" dirty="0">
                <a:latin typeface="Microsoft Sans Serif"/>
                <a:cs typeface="Microsoft Sans Serif"/>
              </a:rPr>
              <a:t>için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belirlenen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yasaya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ve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kurallara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uygun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avcılık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yapılmalıdır.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Vahşi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yaşam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ve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doğal</a:t>
            </a:r>
            <a:endParaRPr sz="1800" dirty="0">
              <a:latin typeface="Microsoft Sans Serif"/>
              <a:cs typeface="Microsoft Sans Serif"/>
            </a:endParaRPr>
          </a:p>
          <a:p>
            <a:pPr marL="35687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hayata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saygı</a:t>
            </a:r>
            <a:r>
              <a:rPr sz="1800" spc="-19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gösterilmelidir.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800" dirty="0">
              <a:latin typeface="Microsoft Sans Serif"/>
              <a:cs typeface="Microsoft Sans Serif"/>
            </a:endParaRPr>
          </a:p>
          <a:p>
            <a:pPr marL="356870" marR="1254760" indent="-344805">
              <a:lnSpc>
                <a:spcPct val="111200"/>
              </a:lnSpc>
              <a:buFont typeface="Wingdings"/>
              <a:buChar char=""/>
              <a:tabLst>
                <a:tab pos="377825" algn="l"/>
              </a:tabLst>
            </a:pPr>
            <a:r>
              <a:rPr sz="1800" spc="-30" dirty="0">
                <a:latin typeface="Microsoft Sans Serif"/>
                <a:cs typeface="Microsoft Sans Serif"/>
              </a:rPr>
              <a:t>Tarihi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eser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alım satımı gerekli izin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belgeler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olmadan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yapılmamalıdır.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Yasadışı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alım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satım 	yapılmamalıdır.</a:t>
            </a:r>
            <a:endParaRPr sz="1800" dirty="0">
              <a:latin typeface="Microsoft Sans Serif"/>
              <a:cs typeface="Microsoft Sans Serif"/>
            </a:endParaRPr>
          </a:p>
          <a:p>
            <a:pPr marL="356870" indent="-344170">
              <a:lnSpc>
                <a:spcPct val="100000"/>
              </a:lnSpc>
              <a:spcBef>
                <a:spcPts val="240"/>
              </a:spcBef>
              <a:buFont typeface="Wingdings"/>
              <a:buChar char=""/>
              <a:tabLst>
                <a:tab pos="35687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Biyoçeşitliliğin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korunması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için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nesli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tehlikede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olan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canlılara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ait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ürünleri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almayın.</a:t>
            </a:r>
            <a:endParaRPr sz="18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4002269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76397" y="2179777"/>
            <a:ext cx="5837555" cy="173482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 algn="ctr">
              <a:lnSpc>
                <a:spcPts val="4320"/>
              </a:lnSpc>
              <a:spcBef>
                <a:spcPts val="655"/>
              </a:spcBef>
            </a:pPr>
            <a:r>
              <a:rPr sz="4000" b="0" spc="-45" dirty="0">
                <a:latin typeface="Calibri Light"/>
                <a:cs typeface="Calibri Light"/>
              </a:rPr>
              <a:t>BÖLGEMİZDE</a:t>
            </a:r>
            <a:r>
              <a:rPr sz="4000" b="0" spc="-160" dirty="0">
                <a:latin typeface="Calibri Light"/>
                <a:cs typeface="Calibri Light"/>
              </a:rPr>
              <a:t> </a:t>
            </a:r>
            <a:r>
              <a:rPr sz="4000" b="0" spc="-40" dirty="0">
                <a:latin typeface="Calibri Light"/>
                <a:cs typeface="Calibri Light"/>
              </a:rPr>
              <a:t>BULUNAN</a:t>
            </a:r>
            <a:r>
              <a:rPr sz="4000" b="0" spc="-185" dirty="0">
                <a:latin typeface="Calibri Light"/>
                <a:cs typeface="Calibri Light"/>
              </a:rPr>
              <a:t> </a:t>
            </a:r>
            <a:r>
              <a:rPr sz="4000" b="0" spc="-20" dirty="0">
                <a:latin typeface="Calibri Light"/>
                <a:cs typeface="Calibri Light"/>
              </a:rPr>
              <a:t>BAZI </a:t>
            </a:r>
            <a:r>
              <a:rPr sz="4000" b="0" spc="-30" dirty="0">
                <a:latin typeface="Calibri Light"/>
                <a:cs typeface="Calibri Light"/>
              </a:rPr>
              <a:t>ENDEMİK</a:t>
            </a:r>
            <a:r>
              <a:rPr sz="4000" b="0" spc="-175" dirty="0">
                <a:latin typeface="Calibri Light"/>
                <a:cs typeface="Calibri Light"/>
              </a:rPr>
              <a:t> </a:t>
            </a:r>
            <a:r>
              <a:rPr sz="4000" b="0" dirty="0">
                <a:latin typeface="Calibri Light"/>
                <a:cs typeface="Calibri Light"/>
              </a:rPr>
              <a:t>VE</a:t>
            </a:r>
            <a:r>
              <a:rPr sz="4000" b="0" spc="-130" dirty="0">
                <a:latin typeface="Calibri Light"/>
                <a:cs typeface="Calibri Light"/>
              </a:rPr>
              <a:t> </a:t>
            </a:r>
            <a:r>
              <a:rPr sz="4000" b="0" spc="-10" dirty="0">
                <a:latin typeface="Calibri Light"/>
                <a:cs typeface="Calibri Light"/>
              </a:rPr>
              <a:t>YEREL</a:t>
            </a:r>
            <a:r>
              <a:rPr sz="4000" b="0" spc="-165" dirty="0">
                <a:latin typeface="Calibri Light"/>
                <a:cs typeface="Calibri Light"/>
              </a:rPr>
              <a:t> </a:t>
            </a:r>
            <a:r>
              <a:rPr sz="4000" b="0" spc="-10" dirty="0">
                <a:latin typeface="Calibri Light"/>
                <a:cs typeface="Calibri Light"/>
              </a:rPr>
              <a:t>BİTKİ TÜRLERİ</a:t>
            </a:r>
            <a:endParaRPr sz="4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65" y="197739"/>
            <a:ext cx="8534400" cy="1299971"/>
          </a:xfrm>
          <a:prstGeom prst="rect">
            <a:avLst/>
          </a:prstGeom>
        </p:spPr>
        <p:txBody>
          <a:bodyPr vert="horz" wrap="square" lIns="0" tIns="738759" rIns="0" bIns="0" rtlCol="0">
            <a:spAutoFit/>
          </a:bodyPr>
          <a:lstStyle/>
          <a:p>
            <a:pPr marL="73152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MUZ</a:t>
            </a:r>
            <a:r>
              <a:rPr spc="-6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Musa,</a:t>
            </a:r>
            <a:r>
              <a:rPr i="1" spc="-7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i="1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Musaceace</a:t>
            </a:r>
            <a:r>
              <a:rPr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5844" y="2039239"/>
            <a:ext cx="5717540" cy="3001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335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Muzgiller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familyasından,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sıcak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bölgelerde </a:t>
            </a:r>
            <a:r>
              <a:rPr sz="2400" dirty="0">
                <a:latin typeface="Times New Roman"/>
                <a:cs typeface="Times New Roman"/>
              </a:rPr>
              <a:t>yetişen,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çok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yıllık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çok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büyük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bir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otsu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bitki</a:t>
            </a:r>
            <a:endParaRPr sz="2400">
              <a:latin typeface="Times New Roman"/>
              <a:cs typeface="Times New Roman"/>
            </a:endParaRPr>
          </a:p>
          <a:p>
            <a:pPr marL="12700" marR="66040">
              <a:lnSpc>
                <a:spcPct val="100000"/>
              </a:lnSpc>
              <a:tabLst>
                <a:tab pos="1118235" algn="l"/>
              </a:tabLst>
            </a:pPr>
            <a:r>
              <a:rPr sz="2400" spc="-10" dirty="0">
                <a:latin typeface="Times New Roman"/>
                <a:cs typeface="Times New Roman"/>
              </a:rPr>
              <a:t>cinsidir.</a:t>
            </a:r>
            <a:r>
              <a:rPr sz="2400" dirty="0">
                <a:latin typeface="Times New Roman"/>
                <a:cs typeface="Times New Roman"/>
              </a:rPr>
              <a:t>	Akdeniz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kıyısında</a:t>
            </a:r>
            <a:r>
              <a:rPr sz="2400" spc="-10" dirty="0">
                <a:latin typeface="Times New Roman"/>
                <a:cs typeface="Times New Roman"/>
              </a:rPr>
              <a:t> Manavgat,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Alanya </a:t>
            </a:r>
            <a:r>
              <a:rPr sz="2400" dirty="0">
                <a:latin typeface="Times New Roman"/>
                <a:cs typeface="Times New Roman"/>
              </a:rPr>
              <a:t>ve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Anamur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çevresinde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yaygındır.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Ortam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10"/>
              </a:lnSpc>
            </a:pPr>
            <a:r>
              <a:rPr sz="2400" dirty="0">
                <a:latin typeface="Times New Roman"/>
                <a:cs typeface="Times New Roman"/>
              </a:rPr>
              <a:t>sıcaklığı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+10</a:t>
            </a:r>
            <a:r>
              <a:rPr sz="2400" dirty="0">
                <a:latin typeface="Calibri"/>
                <a:cs typeface="Calibri"/>
              </a:rPr>
              <a:t>°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üzerindeki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bölgelerde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yaşar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ve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2400" dirty="0">
                <a:latin typeface="Times New Roman"/>
                <a:cs typeface="Times New Roman"/>
              </a:rPr>
              <a:t>doğrudan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güneş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alan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nemli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toprakları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tercih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  <a:tabLst>
                <a:tab pos="771525" algn="l"/>
              </a:tabLst>
            </a:pPr>
            <a:r>
              <a:rPr sz="2400" spc="-10" dirty="0">
                <a:latin typeface="Times New Roman"/>
                <a:cs typeface="Times New Roman"/>
              </a:rPr>
              <a:t>eder.</a:t>
            </a:r>
            <a:r>
              <a:rPr sz="2400" dirty="0">
                <a:latin typeface="Times New Roman"/>
                <a:cs typeface="Times New Roman"/>
              </a:rPr>
              <a:t>	B6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vitamini,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potasyum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folik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asit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bakımından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çok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zengin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bir</a:t>
            </a:r>
            <a:r>
              <a:rPr sz="2400" spc="-10" dirty="0">
                <a:latin typeface="Times New Roman"/>
                <a:cs typeface="Times New Roman"/>
              </a:rPr>
              <a:t> meyvedir.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79535" y="847725"/>
            <a:ext cx="2764535" cy="3608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79535" y="4770120"/>
            <a:ext cx="2764535" cy="1453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92" y="2216657"/>
            <a:ext cx="10655300" cy="115252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30"/>
              </a:spcBef>
            </a:pPr>
            <a:r>
              <a:rPr sz="2000" dirty="0">
                <a:latin typeface="Times New Roman"/>
                <a:cs typeface="Times New Roman"/>
              </a:rPr>
              <a:t>Tropik</a:t>
            </a:r>
            <a:r>
              <a:rPr sz="2000" spc="7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iklime</a:t>
            </a:r>
            <a:r>
              <a:rPr sz="2000" spc="8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sahip</a:t>
            </a:r>
            <a:r>
              <a:rPr sz="2000" spc="9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bölgeler</a:t>
            </a:r>
            <a:r>
              <a:rPr sz="2000" spc="9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yanında,</a:t>
            </a:r>
            <a:r>
              <a:rPr sz="2000" spc="8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subtropikal</a:t>
            </a:r>
            <a:r>
              <a:rPr sz="2000" spc="8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iklime</a:t>
            </a:r>
            <a:r>
              <a:rPr sz="2000" spc="8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don</a:t>
            </a:r>
            <a:r>
              <a:rPr sz="2000" spc="7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fazla</a:t>
            </a:r>
            <a:r>
              <a:rPr sz="2000" spc="7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olmaması</a:t>
            </a:r>
            <a:r>
              <a:rPr sz="2000" spc="8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kaydıyla</a:t>
            </a:r>
            <a:r>
              <a:rPr sz="2000" spc="80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Akdeniz </a:t>
            </a:r>
            <a:r>
              <a:rPr sz="2000" dirty="0">
                <a:latin typeface="Times New Roman"/>
                <a:cs typeface="Times New Roman"/>
              </a:rPr>
              <a:t>iklimine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sahip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çeşitli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bölgelerde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yetiştirilir.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Taze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olarak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tüketilir,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ayrıca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yemeklerde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salatalarda </a:t>
            </a:r>
            <a:r>
              <a:rPr sz="2000" dirty="0">
                <a:latin typeface="Times New Roman"/>
                <a:cs typeface="Times New Roman"/>
              </a:rPr>
              <a:t>kullanılır.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Çok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besleyicidir.</a:t>
            </a:r>
            <a:r>
              <a:rPr sz="2000" spc="6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Enerji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değeri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yüksek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bir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meyve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olan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avokado,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yağ,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lif,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protein,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vitamin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ve </a:t>
            </a:r>
            <a:r>
              <a:rPr sz="2000" dirty="0">
                <a:latin typeface="Times New Roman"/>
                <a:cs typeface="Times New Roman"/>
              </a:rPr>
              <a:t>mineraller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açısından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oldukça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zengindir.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Bunlara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ek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olarak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oleik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asit,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folik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asit,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omega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3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6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içerir.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1623" y="275200"/>
            <a:ext cx="8534400" cy="1219948"/>
          </a:xfrm>
          <a:prstGeom prst="rect">
            <a:avLst/>
          </a:prstGeom>
        </p:spPr>
        <p:txBody>
          <a:bodyPr vert="horz" wrap="square" lIns="0" tIns="659510" rIns="0" bIns="0" rtlCol="0">
            <a:spAutoFit/>
          </a:bodyPr>
          <a:lstStyle/>
          <a:p>
            <a:pPr marL="467995">
              <a:lnSpc>
                <a:spcPct val="100000"/>
              </a:lnSpc>
              <a:spcBef>
                <a:spcPts val="95"/>
              </a:spcBef>
            </a:pPr>
            <a:r>
              <a:rPr spc="-7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AVOKADO </a:t>
            </a:r>
            <a:r>
              <a:rPr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Persea</a:t>
            </a:r>
            <a:r>
              <a:rPr i="1" spc="-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americana</a:t>
            </a:r>
            <a:r>
              <a:rPr i="1" spc="-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pc="-5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1623" y="4096511"/>
            <a:ext cx="3108960" cy="2063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53128" y="4096511"/>
            <a:ext cx="3002279" cy="2063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97952" y="4096511"/>
            <a:ext cx="3337559" cy="2063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7452" y="880995"/>
            <a:ext cx="8273361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2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ZEYTİN</a:t>
            </a:r>
            <a:r>
              <a:rPr spc="-18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AĞACI</a:t>
            </a:r>
            <a:r>
              <a:rPr spc="-2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(OLEA</a:t>
            </a:r>
            <a:r>
              <a:rPr spc="-17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pc="-5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EUROPAEA</a:t>
            </a:r>
            <a:r>
              <a:rPr spc="-15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pc="-2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0188" y="1811578"/>
            <a:ext cx="1078484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Zeytin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ağacı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ağır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zahmetli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büyümesine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karşın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uzun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ömürlü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dayanıklı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bir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ağaç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olması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nedeni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ile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adı </a:t>
            </a:r>
            <a:r>
              <a:rPr sz="2000" dirty="0">
                <a:latin typeface="Times New Roman"/>
                <a:cs typeface="Times New Roman"/>
              </a:rPr>
              <a:t>mitoloji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botanikte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"Ölümsüz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Ağaç"tır.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Zeytin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ağacı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ışığı,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güneşi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15</a:t>
            </a:r>
            <a:r>
              <a:rPr sz="2000" dirty="0">
                <a:latin typeface="Calibri"/>
                <a:cs typeface="Calibri"/>
              </a:rPr>
              <a:t>°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üstündeki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sıcaklığı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sevdiği </a:t>
            </a:r>
            <a:r>
              <a:rPr sz="2000" dirty="0">
                <a:latin typeface="Times New Roman"/>
                <a:cs typeface="Times New Roman"/>
              </a:rPr>
              <a:t>için</a:t>
            </a:r>
            <a:r>
              <a:rPr sz="2000" spc="4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en</a:t>
            </a:r>
            <a:r>
              <a:rPr sz="2000" spc="4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verimli</a:t>
            </a:r>
            <a:r>
              <a:rPr sz="2000" spc="4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ortam</a:t>
            </a:r>
            <a:r>
              <a:rPr sz="2000" spc="4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yazları</a:t>
            </a:r>
            <a:r>
              <a:rPr sz="2000" spc="43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sıcak,</a:t>
            </a:r>
            <a:r>
              <a:rPr sz="2000" spc="4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kışları</a:t>
            </a:r>
            <a:r>
              <a:rPr sz="2000" spc="43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ise</a:t>
            </a:r>
            <a:r>
              <a:rPr sz="2000" spc="43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ılıman</a:t>
            </a:r>
            <a:r>
              <a:rPr sz="2000" spc="4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geçen</a:t>
            </a:r>
            <a:r>
              <a:rPr sz="2000" spc="4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iklimlerdir.</a:t>
            </a:r>
            <a:r>
              <a:rPr sz="2000" spc="43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Çalı</a:t>
            </a:r>
            <a:r>
              <a:rPr sz="2000" spc="4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görünümündeki</a:t>
            </a:r>
            <a:r>
              <a:rPr sz="2000" spc="4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zeytin </a:t>
            </a:r>
            <a:r>
              <a:rPr sz="2000" dirty="0">
                <a:latin typeface="Times New Roman"/>
                <a:cs typeface="Times New Roman"/>
              </a:rPr>
              <a:t>ağacının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yapraklarının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üst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yüzü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koyu,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alt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yüzü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gümüş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rengindedir.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8408" y="4312920"/>
            <a:ext cx="3191255" cy="1993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22520" y="4312920"/>
            <a:ext cx="2633472" cy="1993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05800" y="4312920"/>
            <a:ext cx="2971800" cy="1993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14933" y="471373"/>
            <a:ext cx="6398821" cy="1129029"/>
          </a:xfrm>
          <a:prstGeom prst="rect">
            <a:avLst/>
          </a:prstGeom>
        </p:spPr>
        <p:txBody>
          <a:bodyPr vert="horz" wrap="square" lIns="0" tIns="628649" rIns="0" bIns="0" rtlCol="0">
            <a:spAutoFit/>
          </a:bodyPr>
          <a:lstStyle/>
          <a:p>
            <a:pPr marL="58674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NARENCİYE</a:t>
            </a:r>
            <a:r>
              <a:rPr spc="-135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pc="-1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i="1" spc="-1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Citrus</a:t>
            </a:r>
            <a:r>
              <a:rPr spc="-1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4092" y="1967770"/>
            <a:ext cx="10735310" cy="1397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95"/>
              </a:spcBef>
            </a:pPr>
            <a:r>
              <a:rPr sz="2000" dirty="0">
                <a:latin typeface="Times New Roman"/>
                <a:cs typeface="Times New Roman"/>
              </a:rPr>
              <a:t>Turunçgiller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olarak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bilinir.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Turunç,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portakal,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mandalina,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limon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greyfurt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gibi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turuncu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sarı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renkli </a:t>
            </a:r>
            <a:r>
              <a:rPr sz="2000" dirty="0">
                <a:latin typeface="Times New Roman"/>
                <a:cs typeface="Times New Roman"/>
              </a:rPr>
              <a:t>meyve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türleri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vardır.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Ilıman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iklime</a:t>
            </a:r>
            <a:r>
              <a:rPr sz="2000" spc="25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sahip</a:t>
            </a:r>
            <a:r>
              <a:rPr sz="2000" spc="25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bölgelerde</a:t>
            </a:r>
            <a:r>
              <a:rPr sz="2000" spc="2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yetişmektedir.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Meyvelerin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tadı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genellikle</a:t>
            </a:r>
            <a:r>
              <a:rPr sz="2000" spc="25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ekşidir. </a:t>
            </a:r>
            <a:r>
              <a:rPr sz="2000" dirty="0">
                <a:latin typeface="Times New Roman"/>
                <a:cs typeface="Times New Roman"/>
              </a:rPr>
              <a:t>Meyveler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%3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yağ</a:t>
            </a:r>
            <a:r>
              <a:rPr sz="2000" spc="-10" dirty="0">
                <a:latin typeface="Times New Roman"/>
                <a:cs typeface="Times New Roman"/>
              </a:rPr>
              <a:t> içerir.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Özellikle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vitamini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bakımından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zengindir.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4157471"/>
            <a:ext cx="2682240" cy="197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39640" y="4157471"/>
            <a:ext cx="2941319" cy="197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42959" y="4157471"/>
            <a:ext cx="2642616" cy="197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109255"/>
            <a:ext cx="8534400" cy="1288557"/>
          </a:xfrm>
          <a:prstGeom prst="rect">
            <a:avLst/>
          </a:prstGeom>
        </p:spPr>
        <p:txBody>
          <a:bodyPr vert="horz" wrap="square" lIns="0" tIns="727455" rIns="0" bIns="0" rtlCol="0">
            <a:spAutoFit/>
          </a:bodyPr>
          <a:lstStyle/>
          <a:p>
            <a:pPr marL="514984">
              <a:lnSpc>
                <a:spcPct val="100000"/>
              </a:lnSpc>
              <a:spcBef>
                <a:spcPts val="95"/>
              </a:spcBef>
            </a:pPr>
            <a:r>
              <a:rPr spc="-3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YILANYASTIĞI</a:t>
            </a:r>
            <a:r>
              <a:rPr spc="-8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Arum</a:t>
            </a:r>
            <a:r>
              <a:rPr i="1" spc="-13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i="1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maculatum</a:t>
            </a:r>
            <a:r>
              <a:rPr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idx="1"/>
          </p:nvPr>
        </p:nvSpPr>
        <p:spPr>
          <a:xfrm>
            <a:off x="674380" y="2137072"/>
            <a:ext cx="8534400" cy="18009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100"/>
              </a:spcBef>
            </a:pPr>
            <a:r>
              <a:rPr dirty="0">
                <a:solidFill>
                  <a:schemeClr val="tx1"/>
                </a:solidFill>
              </a:rPr>
              <a:t>Yılanyastığı</a:t>
            </a:r>
            <a:r>
              <a:rPr spc="190" dirty="0">
                <a:solidFill>
                  <a:schemeClr val="tx1"/>
                </a:solidFill>
              </a:rPr>
              <a:t>  </a:t>
            </a:r>
            <a:r>
              <a:rPr dirty="0">
                <a:solidFill>
                  <a:schemeClr val="tx1"/>
                </a:solidFill>
              </a:rPr>
              <a:t>bitkisi</a:t>
            </a:r>
            <a:r>
              <a:rPr spc="190" dirty="0">
                <a:solidFill>
                  <a:schemeClr val="tx1"/>
                </a:solidFill>
              </a:rPr>
              <a:t>  </a:t>
            </a:r>
            <a:r>
              <a:rPr dirty="0">
                <a:solidFill>
                  <a:schemeClr val="tx1"/>
                </a:solidFill>
              </a:rPr>
              <a:t>Alanya</a:t>
            </a:r>
            <a:r>
              <a:rPr spc="190" dirty="0">
                <a:solidFill>
                  <a:schemeClr val="tx1"/>
                </a:solidFill>
              </a:rPr>
              <a:t>  </a:t>
            </a:r>
            <a:r>
              <a:rPr dirty="0">
                <a:solidFill>
                  <a:schemeClr val="tx1"/>
                </a:solidFill>
              </a:rPr>
              <a:t>Kalesi</a:t>
            </a:r>
            <a:r>
              <a:rPr spc="190" dirty="0">
                <a:solidFill>
                  <a:schemeClr val="tx1"/>
                </a:solidFill>
              </a:rPr>
              <a:t>  </a:t>
            </a:r>
            <a:r>
              <a:rPr spc="-10" dirty="0">
                <a:solidFill>
                  <a:schemeClr val="tx1"/>
                </a:solidFill>
              </a:rPr>
              <a:t>çevresinde </a:t>
            </a:r>
            <a:r>
              <a:rPr dirty="0">
                <a:solidFill>
                  <a:schemeClr val="tx1"/>
                </a:solidFill>
              </a:rPr>
              <a:t>görülmektedir.</a:t>
            </a:r>
            <a:r>
              <a:rPr spc="34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Nisan</a:t>
            </a:r>
            <a:r>
              <a:rPr spc="35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ve</a:t>
            </a:r>
            <a:r>
              <a:rPr spc="36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haziran</a:t>
            </a:r>
            <a:r>
              <a:rPr spc="35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ayları</a:t>
            </a:r>
            <a:r>
              <a:rPr spc="355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arasında </a:t>
            </a:r>
            <a:r>
              <a:rPr dirty="0">
                <a:solidFill>
                  <a:schemeClr val="tx1"/>
                </a:solidFill>
              </a:rPr>
              <a:t>çiçek</a:t>
            </a:r>
            <a:r>
              <a:rPr spc="40" dirty="0">
                <a:solidFill>
                  <a:schemeClr val="tx1"/>
                </a:solidFill>
              </a:rPr>
              <a:t>  </a:t>
            </a:r>
            <a:r>
              <a:rPr dirty="0">
                <a:solidFill>
                  <a:schemeClr val="tx1"/>
                </a:solidFill>
              </a:rPr>
              <a:t>açar.</a:t>
            </a:r>
            <a:r>
              <a:rPr spc="45" dirty="0">
                <a:solidFill>
                  <a:schemeClr val="tx1"/>
                </a:solidFill>
              </a:rPr>
              <a:t>  </a:t>
            </a:r>
            <a:r>
              <a:rPr dirty="0">
                <a:solidFill>
                  <a:schemeClr val="tx1"/>
                </a:solidFill>
              </a:rPr>
              <a:t>Zehirli</a:t>
            </a:r>
            <a:r>
              <a:rPr spc="40" dirty="0">
                <a:solidFill>
                  <a:schemeClr val="tx1"/>
                </a:solidFill>
              </a:rPr>
              <a:t>  </a:t>
            </a:r>
            <a:r>
              <a:rPr dirty="0">
                <a:solidFill>
                  <a:schemeClr val="tx1"/>
                </a:solidFill>
              </a:rPr>
              <a:t>bir</a:t>
            </a:r>
            <a:r>
              <a:rPr spc="35" dirty="0">
                <a:solidFill>
                  <a:schemeClr val="tx1"/>
                </a:solidFill>
              </a:rPr>
              <a:t>  </a:t>
            </a:r>
            <a:r>
              <a:rPr dirty="0">
                <a:solidFill>
                  <a:schemeClr val="tx1"/>
                </a:solidFill>
              </a:rPr>
              <a:t>bitkidir.</a:t>
            </a:r>
            <a:r>
              <a:rPr spc="40" dirty="0">
                <a:solidFill>
                  <a:schemeClr val="tx1"/>
                </a:solidFill>
              </a:rPr>
              <a:t>  </a:t>
            </a:r>
            <a:r>
              <a:rPr dirty="0">
                <a:solidFill>
                  <a:schemeClr val="tx1"/>
                </a:solidFill>
              </a:rPr>
              <a:t>Çiğ</a:t>
            </a:r>
            <a:r>
              <a:rPr spc="45" dirty="0">
                <a:solidFill>
                  <a:schemeClr val="tx1"/>
                </a:solidFill>
              </a:rPr>
              <a:t>  </a:t>
            </a:r>
            <a:r>
              <a:rPr spc="-10" dirty="0">
                <a:solidFill>
                  <a:schemeClr val="tx1"/>
                </a:solidFill>
              </a:rPr>
              <a:t>yaprakları </a:t>
            </a:r>
            <a:r>
              <a:rPr dirty="0">
                <a:solidFill>
                  <a:schemeClr val="tx1"/>
                </a:solidFill>
              </a:rPr>
              <a:t>dilde</a:t>
            </a:r>
            <a:r>
              <a:rPr spc="-4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rahatsızlığa</a:t>
            </a:r>
            <a:r>
              <a:rPr spc="-4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neden</a:t>
            </a:r>
            <a:r>
              <a:rPr spc="-2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olur.</a:t>
            </a:r>
            <a:r>
              <a:rPr spc="-40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Yumrusu</a:t>
            </a:r>
            <a:r>
              <a:rPr spc="-40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pişirilerek </a:t>
            </a:r>
            <a:r>
              <a:rPr dirty="0">
                <a:solidFill>
                  <a:schemeClr val="tx1"/>
                </a:solidFill>
              </a:rPr>
              <a:t>tüketilebilir.</a:t>
            </a:r>
            <a:r>
              <a:rPr spc="409" dirty="0">
                <a:solidFill>
                  <a:schemeClr val="tx1"/>
                </a:solidFill>
              </a:rPr>
              <a:t>   </a:t>
            </a:r>
            <a:r>
              <a:rPr dirty="0" err="1">
                <a:solidFill>
                  <a:schemeClr val="tx1"/>
                </a:solidFill>
              </a:rPr>
              <a:t>Köklerin</a:t>
            </a:r>
            <a:r>
              <a:rPr lang="tr-TR" spc="420"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yüzde</a:t>
            </a:r>
            <a:r>
              <a:rPr lang="tr-TR" spc="425"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yirmi</a:t>
            </a:r>
            <a:r>
              <a:rPr lang="tr-TR" spc="415" dirty="0">
                <a:solidFill>
                  <a:schemeClr val="tx1"/>
                </a:solidFill>
              </a:rPr>
              <a:t> </a:t>
            </a:r>
            <a:r>
              <a:rPr spc="-20" dirty="0" err="1">
                <a:solidFill>
                  <a:schemeClr val="tx1"/>
                </a:solidFill>
              </a:rPr>
              <a:t>beşi</a:t>
            </a:r>
            <a:r>
              <a:rPr spc="-20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nişastadır.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3966" y="3938015"/>
            <a:ext cx="2508504" cy="2432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14388" y="3938014"/>
            <a:ext cx="2508504" cy="2234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9930" y="1050873"/>
            <a:ext cx="11198942" cy="703398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555240" marR="5080" indent="-2543175">
              <a:lnSpc>
                <a:spcPts val="4760"/>
              </a:lnSpc>
              <a:spcBef>
                <a:spcPts val="685"/>
              </a:spcBef>
            </a:pPr>
            <a:r>
              <a:rPr sz="4400" b="0" spc="-55" dirty="0">
                <a:solidFill>
                  <a:schemeClr val="bg1"/>
                </a:solidFill>
                <a:latin typeface="Calibri Light"/>
                <a:cs typeface="Calibri Light"/>
              </a:rPr>
              <a:t>BÖLGEMİZDE</a:t>
            </a:r>
            <a:r>
              <a:rPr sz="4400" b="0" spc="-140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sz="4400" b="0" spc="-170" dirty="0">
                <a:solidFill>
                  <a:schemeClr val="bg1"/>
                </a:solidFill>
                <a:latin typeface="Calibri Light"/>
                <a:cs typeface="Calibri Light"/>
              </a:rPr>
              <a:t>YAŞAYAN</a:t>
            </a:r>
            <a:r>
              <a:rPr sz="4400" b="0" spc="-90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lang="tr-TR" sz="4400" b="0" spc="-90" dirty="0">
                <a:solidFill>
                  <a:schemeClr val="bg1"/>
                </a:solidFill>
                <a:latin typeface="Calibri Light"/>
                <a:cs typeface="Calibri Light"/>
              </a:rPr>
              <a:t>BAZI </a:t>
            </a:r>
            <a:r>
              <a:rPr sz="4400" b="0" spc="-80" dirty="0">
                <a:solidFill>
                  <a:schemeClr val="bg1"/>
                </a:solidFill>
                <a:latin typeface="Calibri Light"/>
                <a:cs typeface="Calibri Light"/>
              </a:rPr>
              <a:t>HAYVAN </a:t>
            </a:r>
            <a:r>
              <a:rPr sz="4400" b="0" spc="-10" dirty="0">
                <a:solidFill>
                  <a:schemeClr val="bg1"/>
                </a:solidFill>
                <a:latin typeface="Calibri Light"/>
                <a:cs typeface="Calibri Light"/>
              </a:rPr>
              <a:t>TÜRLERİ</a:t>
            </a:r>
            <a:endParaRPr sz="44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128" y="2904646"/>
            <a:ext cx="5894832" cy="325526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40529" y="2438757"/>
            <a:ext cx="3603040" cy="336837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6266" y="814456"/>
            <a:ext cx="319468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pc="-2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ARAP</a:t>
            </a:r>
            <a:r>
              <a:rPr lang="tr-TR" spc="-16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BÜLBÜLÜ</a:t>
            </a:r>
            <a:endParaRPr spc="-1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6958" y="1725625"/>
            <a:ext cx="455739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sz="3200" b="1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Pycnonotus</a:t>
            </a:r>
            <a:r>
              <a:rPr sz="3200" b="1" i="1" spc="-13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b="1" i="1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Xanthopygos</a:t>
            </a:r>
            <a:r>
              <a:rPr sz="3200" b="1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sz="3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25261" y="760349"/>
            <a:ext cx="5923280" cy="3319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Yetişkin</a:t>
            </a:r>
            <a:r>
              <a:rPr sz="2400" spc="1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bir</a:t>
            </a:r>
            <a:r>
              <a:rPr sz="2400" spc="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Arap</a:t>
            </a:r>
            <a:r>
              <a:rPr sz="2400" spc="1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bülbülü</a:t>
            </a:r>
            <a:r>
              <a:rPr sz="2400" spc="1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10</a:t>
            </a:r>
            <a:r>
              <a:rPr sz="2400" spc="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ile</a:t>
            </a:r>
            <a:r>
              <a:rPr sz="2400" spc="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15</a:t>
            </a:r>
            <a:r>
              <a:rPr sz="2400" spc="9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santim </a:t>
            </a:r>
            <a:r>
              <a:rPr sz="2400" dirty="0">
                <a:latin typeface="Times New Roman"/>
                <a:cs typeface="Times New Roman"/>
              </a:rPr>
              <a:t>arasındadır.</a:t>
            </a:r>
            <a:r>
              <a:rPr sz="2400" spc="3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Arap</a:t>
            </a:r>
            <a:r>
              <a:rPr sz="2400" spc="3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Bülbülü</a:t>
            </a:r>
            <a:r>
              <a:rPr sz="2400" spc="37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sıcak</a:t>
            </a:r>
            <a:r>
              <a:rPr sz="2400" spc="36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iklimlerde </a:t>
            </a:r>
            <a:r>
              <a:rPr sz="2400" dirty="0">
                <a:latin typeface="Times New Roman"/>
                <a:cs typeface="Times New Roman"/>
              </a:rPr>
              <a:t>yaşamayı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sever.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Arap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Bülbülünün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başı,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gözü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ve </a:t>
            </a:r>
            <a:r>
              <a:rPr sz="2400" dirty="0">
                <a:latin typeface="Times New Roman"/>
                <a:cs typeface="Times New Roman"/>
              </a:rPr>
              <a:t>kuyruğu</a:t>
            </a:r>
            <a:r>
              <a:rPr sz="2400" spc="5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siyahtır.</a:t>
            </a:r>
            <a:r>
              <a:rPr sz="2400" spc="204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Beyaz</a:t>
            </a:r>
            <a:r>
              <a:rPr sz="2400" spc="200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göz</a:t>
            </a:r>
            <a:r>
              <a:rPr sz="2400" spc="204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halkası</a:t>
            </a:r>
            <a:r>
              <a:rPr sz="2400" spc="600" dirty="0">
                <a:latin typeface="Times New Roman"/>
                <a:cs typeface="Times New Roman"/>
              </a:rPr>
              <a:t>  </a:t>
            </a:r>
            <a:r>
              <a:rPr sz="2400" spc="-25" dirty="0">
                <a:latin typeface="Times New Roman"/>
                <a:cs typeface="Times New Roman"/>
              </a:rPr>
              <a:t>ve </a:t>
            </a:r>
            <a:r>
              <a:rPr sz="2400" dirty="0">
                <a:latin typeface="Times New Roman"/>
                <a:cs typeface="Times New Roman"/>
              </a:rPr>
              <a:t>kuyruğunun</a:t>
            </a:r>
            <a:r>
              <a:rPr sz="2400" spc="254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altındaki</a:t>
            </a:r>
            <a:r>
              <a:rPr sz="2400" spc="26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sarı</a:t>
            </a:r>
            <a:r>
              <a:rPr sz="2400" spc="26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bölgelerle</a:t>
            </a:r>
            <a:r>
              <a:rPr sz="2400" spc="254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hemen </a:t>
            </a:r>
            <a:r>
              <a:rPr sz="2400" dirty="0">
                <a:latin typeface="Times New Roman"/>
                <a:cs typeface="Times New Roman"/>
              </a:rPr>
              <a:t>diğer</a:t>
            </a:r>
            <a:r>
              <a:rPr sz="2400" spc="5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kuşlardan</a:t>
            </a:r>
            <a:r>
              <a:rPr sz="2400" spc="5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ayırt</a:t>
            </a:r>
            <a:r>
              <a:rPr sz="2400" spc="5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edilebilir.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Arap</a:t>
            </a:r>
            <a:r>
              <a:rPr sz="2400" spc="5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Bülbülü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25261" y="4054454"/>
            <a:ext cx="5918835" cy="22205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90"/>
              </a:spcBef>
            </a:pPr>
            <a:r>
              <a:rPr sz="2400" dirty="0">
                <a:latin typeface="Times New Roman"/>
                <a:cs typeface="Times New Roman"/>
              </a:rPr>
              <a:t>etçil</a:t>
            </a:r>
            <a:r>
              <a:rPr sz="2400" spc="26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bir</a:t>
            </a:r>
            <a:r>
              <a:rPr sz="2400" spc="26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kuş</a:t>
            </a:r>
            <a:r>
              <a:rPr sz="2400" spc="27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türüdür.</a:t>
            </a:r>
            <a:r>
              <a:rPr sz="2400" spc="2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Etçil</a:t>
            </a:r>
            <a:r>
              <a:rPr sz="2400" spc="270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beslenmelerinin </a:t>
            </a:r>
            <a:r>
              <a:rPr sz="2400" dirty="0">
                <a:latin typeface="Times New Roman"/>
                <a:cs typeface="Times New Roman"/>
              </a:rPr>
              <a:t>yanında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sebze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meyve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ürünleri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ile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bakılabilir. </a:t>
            </a:r>
            <a:r>
              <a:rPr sz="2400" dirty="0">
                <a:latin typeface="Times New Roman"/>
                <a:cs typeface="Times New Roman"/>
              </a:rPr>
              <a:t>Sabahları</a:t>
            </a:r>
            <a:r>
              <a:rPr sz="2400" spc="5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</a:t>
            </a:r>
            <a:r>
              <a:rPr sz="2400" spc="4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özellikle</a:t>
            </a:r>
            <a:r>
              <a:rPr sz="2400" spc="4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ikindi</a:t>
            </a:r>
            <a:r>
              <a:rPr sz="2400" spc="5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sonraları</a:t>
            </a:r>
            <a:r>
              <a:rPr sz="2400" spc="509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ötüşleri </a:t>
            </a:r>
            <a:r>
              <a:rPr sz="2400" dirty="0">
                <a:latin typeface="Times New Roman"/>
                <a:cs typeface="Times New Roman"/>
              </a:rPr>
              <a:t>ile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meşhurdurlar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0496" y="2724911"/>
            <a:ext cx="4087367" cy="2916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F450AC-CC40-A3AB-099D-3FE80E719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757" y="353962"/>
            <a:ext cx="11232485" cy="1622323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Calibri"/>
                <a:cs typeface="Calibri"/>
              </a:rPr>
              <a:t>Misafir</a:t>
            </a:r>
            <a:r>
              <a:rPr lang="tr-TR" sz="3200" spc="-65" dirty="0">
                <a:latin typeface="Calibri"/>
                <a:cs typeface="Calibri"/>
              </a:rPr>
              <a:t> </a:t>
            </a:r>
            <a:r>
              <a:rPr lang="tr-TR" sz="3200" dirty="0">
                <a:latin typeface="Calibri"/>
                <a:cs typeface="Calibri"/>
              </a:rPr>
              <a:t>memnuniyetini</a:t>
            </a:r>
            <a:r>
              <a:rPr lang="tr-TR" sz="3200" spc="-85" dirty="0">
                <a:latin typeface="Calibri"/>
                <a:cs typeface="Calibri"/>
              </a:rPr>
              <a:t> </a:t>
            </a:r>
            <a:r>
              <a:rPr lang="tr-TR" sz="3200" dirty="0">
                <a:latin typeface="Calibri"/>
                <a:cs typeface="Calibri"/>
              </a:rPr>
              <a:t>ön</a:t>
            </a:r>
            <a:r>
              <a:rPr lang="tr-TR" sz="3200" spc="-55" dirty="0">
                <a:latin typeface="Calibri"/>
                <a:cs typeface="Calibri"/>
              </a:rPr>
              <a:t> </a:t>
            </a:r>
            <a:r>
              <a:rPr lang="tr-TR" sz="3200" dirty="0">
                <a:latin typeface="Calibri"/>
                <a:cs typeface="Calibri"/>
              </a:rPr>
              <a:t>planda</a:t>
            </a:r>
            <a:r>
              <a:rPr lang="tr-TR" sz="3200" spc="-95" dirty="0">
                <a:latin typeface="Calibri"/>
                <a:cs typeface="Calibri"/>
              </a:rPr>
              <a:t> </a:t>
            </a:r>
            <a:r>
              <a:rPr lang="tr-TR" sz="3200" dirty="0">
                <a:latin typeface="Calibri"/>
                <a:cs typeface="Calibri"/>
              </a:rPr>
              <a:t>tutan</a:t>
            </a:r>
            <a:r>
              <a:rPr lang="tr-TR" sz="3200" spc="-55" dirty="0">
                <a:latin typeface="Calibri"/>
                <a:cs typeface="Calibri"/>
              </a:rPr>
              <a:t>, </a:t>
            </a:r>
            <a:r>
              <a:rPr lang="tr-TR" sz="3200" spc="-20" dirty="0">
                <a:latin typeface="Calibri"/>
                <a:cs typeface="Calibri"/>
              </a:rPr>
              <a:t>Turizm</a:t>
            </a:r>
            <a:r>
              <a:rPr lang="tr-TR" sz="3200" spc="-60" dirty="0">
                <a:latin typeface="Calibri"/>
                <a:cs typeface="Calibri"/>
              </a:rPr>
              <a:t> </a:t>
            </a:r>
            <a:r>
              <a:rPr lang="tr-TR" sz="3200" spc="-10" dirty="0">
                <a:latin typeface="Calibri"/>
                <a:cs typeface="Calibri"/>
              </a:rPr>
              <a:t>yatırım </a:t>
            </a:r>
            <a:r>
              <a:rPr lang="tr-TR" sz="3200" dirty="0">
                <a:latin typeface="Calibri"/>
                <a:cs typeface="Calibri"/>
              </a:rPr>
              <a:t>şirketi</a:t>
            </a:r>
            <a:r>
              <a:rPr lang="tr-TR" sz="3200" spc="-125" dirty="0">
                <a:latin typeface="Calibri"/>
                <a:cs typeface="Calibri"/>
              </a:rPr>
              <a:t> </a:t>
            </a:r>
            <a:r>
              <a:rPr lang="tr-TR" sz="3200" dirty="0">
                <a:latin typeface="Calibri"/>
                <a:cs typeface="Calibri"/>
              </a:rPr>
              <a:t>olarak</a:t>
            </a:r>
            <a:r>
              <a:rPr lang="tr-TR" sz="3200" spc="-120" dirty="0">
                <a:latin typeface="Calibri"/>
                <a:cs typeface="Calibri"/>
              </a:rPr>
              <a:t> </a:t>
            </a:r>
            <a:r>
              <a:rPr lang="tr-TR" sz="3200" spc="-10" dirty="0">
                <a:latin typeface="Calibri"/>
                <a:cs typeface="Calibri"/>
              </a:rPr>
              <a:t>faaliyetlerimizi</a:t>
            </a:r>
            <a:r>
              <a:rPr lang="tr-TR" sz="3200" spc="-145" dirty="0">
                <a:latin typeface="Calibri"/>
                <a:cs typeface="Calibri"/>
              </a:rPr>
              <a:t> </a:t>
            </a:r>
            <a:r>
              <a:rPr lang="tr-TR" sz="3200" spc="-10" dirty="0">
                <a:latin typeface="Calibri"/>
                <a:cs typeface="Calibri"/>
              </a:rPr>
              <a:t>sürdürmekteyiz.</a:t>
            </a:r>
            <a:endParaRPr lang="tr-TR" sz="3200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B202B2A-FB7B-73A8-1A3F-A6CBE942F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1" y="2497395"/>
            <a:ext cx="10691711" cy="3293806"/>
          </a:xfrm>
        </p:spPr>
        <p:txBody>
          <a:bodyPr>
            <a:normAutofit fontScale="92500"/>
          </a:bodyPr>
          <a:lstStyle/>
          <a:p>
            <a:pPr marL="12065" marR="243840">
              <a:lnSpc>
                <a:spcPts val="2590"/>
              </a:lnSpc>
              <a:spcBef>
                <a:spcPts val="425"/>
              </a:spcBef>
              <a:tabLst>
                <a:tab pos="317500" algn="l"/>
                <a:tab pos="356870" algn="l"/>
              </a:tabLst>
            </a:pPr>
            <a:r>
              <a:rPr lang="tr-TR" sz="2400" spc="-10" dirty="0">
                <a:solidFill>
                  <a:schemeClr val="bg1"/>
                </a:solidFill>
                <a:latin typeface="Calibri"/>
                <a:cs typeface="Calibri"/>
              </a:rPr>
              <a:t>Doğayı</a:t>
            </a:r>
            <a:r>
              <a:rPr lang="tr-TR" sz="2400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Calibri"/>
                <a:cs typeface="Calibri"/>
              </a:rPr>
              <a:t>daha</a:t>
            </a:r>
            <a:r>
              <a:rPr lang="tr-TR" sz="2400" spc="-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Calibri"/>
                <a:cs typeface="Calibri"/>
              </a:rPr>
              <a:t>fazla</a:t>
            </a:r>
            <a:r>
              <a:rPr lang="tr-TR" sz="24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Calibri"/>
                <a:cs typeface="Calibri"/>
              </a:rPr>
              <a:t>koruma,</a:t>
            </a:r>
            <a:r>
              <a:rPr lang="tr-TR" sz="2400" spc="-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spc="-10" dirty="0">
                <a:solidFill>
                  <a:schemeClr val="bg1"/>
                </a:solidFill>
                <a:latin typeface="Calibri"/>
                <a:cs typeface="Calibri"/>
              </a:rPr>
              <a:t>kültürel</a:t>
            </a:r>
            <a:r>
              <a:rPr lang="tr-TR" sz="2400" spc="-11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Calibri"/>
                <a:cs typeface="Calibri"/>
              </a:rPr>
              <a:t>mirasımıza</a:t>
            </a:r>
            <a:r>
              <a:rPr lang="tr-TR" sz="24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Calibri"/>
                <a:cs typeface="Calibri"/>
              </a:rPr>
              <a:t>sahip</a:t>
            </a:r>
            <a:r>
              <a:rPr lang="tr-TR" sz="2400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Calibri"/>
                <a:cs typeface="Calibri"/>
              </a:rPr>
              <a:t>çıkma,</a:t>
            </a:r>
            <a:r>
              <a:rPr lang="tr-TR"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spc="-10" dirty="0">
                <a:solidFill>
                  <a:schemeClr val="bg1"/>
                </a:solidFill>
                <a:latin typeface="Calibri"/>
                <a:cs typeface="Calibri"/>
              </a:rPr>
              <a:t>kaynakları</a:t>
            </a:r>
            <a:r>
              <a:rPr lang="tr-TR"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spc="-20" dirty="0">
                <a:solidFill>
                  <a:schemeClr val="bg1"/>
                </a:solidFill>
                <a:latin typeface="Calibri"/>
                <a:cs typeface="Calibri"/>
              </a:rPr>
              <a:t>daha </a:t>
            </a:r>
            <a:r>
              <a:rPr lang="tr-TR" sz="2400" spc="-10" dirty="0">
                <a:solidFill>
                  <a:schemeClr val="bg1"/>
                </a:solidFill>
                <a:latin typeface="Calibri"/>
                <a:cs typeface="Calibri"/>
              </a:rPr>
              <a:t>tasarruflu</a:t>
            </a:r>
            <a:r>
              <a:rPr lang="tr-TR" sz="2400" spc="-11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Calibri"/>
                <a:cs typeface="Calibri"/>
              </a:rPr>
              <a:t>kullanma,</a:t>
            </a:r>
            <a:r>
              <a:rPr lang="tr-TR" sz="2400" spc="-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Calibri"/>
                <a:cs typeface="Calibri"/>
              </a:rPr>
              <a:t>insani</a:t>
            </a:r>
            <a:r>
              <a:rPr lang="tr-TR" sz="2400" spc="-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spc="-10" dirty="0">
                <a:solidFill>
                  <a:schemeClr val="bg1"/>
                </a:solidFill>
                <a:latin typeface="Calibri"/>
                <a:cs typeface="Calibri"/>
              </a:rPr>
              <a:t>değerlere</a:t>
            </a:r>
            <a:r>
              <a:rPr lang="tr-TR" sz="2400" spc="-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Calibri"/>
                <a:cs typeface="Calibri"/>
              </a:rPr>
              <a:t>paylaşıma</a:t>
            </a:r>
            <a:r>
              <a:rPr lang="tr-TR" sz="24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Calibri"/>
                <a:cs typeface="Calibri"/>
              </a:rPr>
              <a:t>ve</a:t>
            </a:r>
            <a:r>
              <a:rPr lang="tr-TR" sz="2400" spc="-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spc="-10" dirty="0">
                <a:solidFill>
                  <a:schemeClr val="bg1"/>
                </a:solidFill>
                <a:latin typeface="Calibri"/>
                <a:cs typeface="Calibri"/>
              </a:rPr>
              <a:t>yardımlaşmaya</a:t>
            </a:r>
            <a:r>
              <a:rPr lang="tr-TR"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spc="-10" dirty="0">
                <a:solidFill>
                  <a:schemeClr val="bg1"/>
                </a:solidFill>
                <a:latin typeface="Calibri"/>
                <a:cs typeface="Calibri"/>
              </a:rPr>
              <a:t>yönelme, çalışanlarımızdaki</a:t>
            </a:r>
            <a:r>
              <a:rPr lang="tr-TR" sz="2400" spc="-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Calibri"/>
                <a:cs typeface="Calibri"/>
              </a:rPr>
              <a:t>aidiyet</a:t>
            </a:r>
            <a:r>
              <a:rPr lang="tr-TR" sz="24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spc="-10" dirty="0">
                <a:solidFill>
                  <a:schemeClr val="bg1"/>
                </a:solidFill>
                <a:latin typeface="Calibri"/>
                <a:cs typeface="Calibri"/>
              </a:rPr>
              <a:t>duygusunu</a:t>
            </a:r>
            <a:r>
              <a:rPr lang="tr-TR" sz="2400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Calibri"/>
                <a:cs typeface="Calibri"/>
              </a:rPr>
              <a:t>artırma,</a:t>
            </a:r>
            <a:r>
              <a:rPr lang="tr-TR"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Calibri"/>
                <a:cs typeface="Calibri"/>
              </a:rPr>
              <a:t>hep</a:t>
            </a:r>
            <a:r>
              <a:rPr lang="tr-TR"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Calibri"/>
                <a:cs typeface="Calibri"/>
              </a:rPr>
              <a:t>birlikte</a:t>
            </a:r>
            <a:r>
              <a:rPr lang="tr-TR" sz="2400" spc="-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Calibri"/>
                <a:cs typeface="Calibri"/>
              </a:rPr>
              <a:t>ve</a:t>
            </a:r>
            <a:r>
              <a:rPr lang="tr-TR"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spc="-10" dirty="0">
                <a:solidFill>
                  <a:schemeClr val="bg1"/>
                </a:solidFill>
                <a:latin typeface="Calibri"/>
                <a:cs typeface="Calibri"/>
              </a:rPr>
              <a:t>öğrenerek</a:t>
            </a:r>
            <a:r>
              <a:rPr lang="tr-TR" sz="24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spc="-10" dirty="0">
                <a:solidFill>
                  <a:schemeClr val="bg1"/>
                </a:solidFill>
                <a:latin typeface="Calibri"/>
                <a:cs typeface="Calibri"/>
              </a:rPr>
              <a:t>gelişme, </a:t>
            </a:r>
            <a:r>
              <a:rPr lang="tr-TR" sz="2400" dirty="0">
                <a:solidFill>
                  <a:schemeClr val="bg1"/>
                </a:solidFill>
                <a:latin typeface="Calibri"/>
                <a:cs typeface="Calibri"/>
              </a:rPr>
              <a:t>adil</a:t>
            </a:r>
            <a:r>
              <a:rPr lang="tr-TR"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Calibri"/>
                <a:cs typeface="Calibri"/>
              </a:rPr>
              <a:t>ve</a:t>
            </a:r>
            <a:r>
              <a:rPr lang="tr-TR"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Calibri"/>
                <a:cs typeface="Calibri"/>
              </a:rPr>
              <a:t>eşitlikçi</a:t>
            </a:r>
            <a:r>
              <a:rPr lang="tr-TR"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Calibri"/>
                <a:cs typeface="Calibri"/>
              </a:rPr>
              <a:t>bir</a:t>
            </a:r>
            <a:r>
              <a:rPr lang="tr-TR"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Calibri"/>
                <a:cs typeface="Calibri"/>
              </a:rPr>
              <a:t>bakış</a:t>
            </a:r>
            <a:r>
              <a:rPr lang="tr-TR"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Calibri"/>
                <a:cs typeface="Calibri"/>
              </a:rPr>
              <a:t>açısı</a:t>
            </a:r>
            <a:r>
              <a:rPr lang="tr-TR" sz="24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Calibri"/>
                <a:cs typeface="Calibri"/>
              </a:rPr>
              <a:t>ile</a:t>
            </a:r>
            <a:r>
              <a:rPr lang="tr-TR"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Calibri"/>
                <a:cs typeface="Calibri"/>
              </a:rPr>
              <a:t>en</a:t>
            </a:r>
            <a:r>
              <a:rPr lang="tr-TR"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Calibri"/>
                <a:cs typeface="Calibri"/>
              </a:rPr>
              <a:t>kıymetli</a:t>
            </a:r>
            <a:r>
              <a:rPr lang="tr-TR"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Calibri"/>
                <a:cs typeface="Calibri"/>
              </a:rPr>
              <a:t>varlıklarımız</a:t>
            </a:r>
            <a:r>
              <a:rPr lang="tr-TR"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Calibri"/>
                <a:cs typeface="Calibri"/>
              </a:rPr>
              <a:t>olan</a:t>
            </a:r>
            <a:r>
              <a:rPr lang="tr-TR"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spc="-10" dirty="0">
                <a:solidFill>
                  <a:schemeClr val="bg1"/>
                </a:solidFill>
                <a:latin typeface="Calibri"/>
                <a:cs typeface="Calibri"/>
              </a:rPr>
              <a:t>çocuklarımızı, </a:t>
            </a:r>
            <a:r>
              <a:rPr lang="tr-TR" sz="2400" dirty="0">
                <a:solidFill>
                  <a:schemeClr val="bg1"/>
                </a:solidFill>
                <a:latin typeface="Calibri"/>
                <a:cs typeface="Calibri"/>
              </a:rPr>
              <a:t>kadınlarımızı</a:t>
            </a:r>
            <a:r>
              <a:rPr lang="tr-TR" sz="2400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Calibri"/>
                <a:cs typeface="Calibri"/>
              </a:rPr>
              <a:t>koruma,</a:t>
            </a:r>
            <a:r>
              <a:rPr lang="tr-TR" sz="2400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spc="-10" dirty="0">
                <a:solidFill>
                  <a:schemeClr val="bg1"/>
                </a:solidFill>
                <a:latin typeface="Calibri"/>
                <a:cs typeface="Calibri"/>
              </a:rPr>
              <a:t>bulunduğumuz</a:t>
            </a:r>
            <a:r>
              <a:rPr lang="tr-TR" sz="2400" spc="-11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Calibri"/>
                <a:cs typeface="Calibri"/>
              </a:rPr>
              <a:t>yöre</a:t>
            </a:r>
            <a:r>
              <a:rPr lang="tr-TR"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Calibri"/>
                <a:cs typeface="Calibri"/>
              </a:rPr>
              <a:t>ve</a:t>
            </a:r>
            <a:r>
              <a:rPr lang="tr-TR" sz="24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Calibri"/>
                <a:cs typeface="Calibri"/>
              </a:rPr>
              <a:t>yöre</a:t>
            </a:r>
            <a:r>
              <a:rPr lang="tr-TR" sz="2400" spc="-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Calibri"/>
                <a:cs typeface="Calibri"/>
              </a:rPr>
              <a:t>halkı</a:t>
            </a:r>
            <a:r>
              <a:rPr lang="tr-TR"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Calibri"/>
                <a:cs typeface="Calibri"/>
              </a:rPr>
              <a:t>ile</a:t>
            </a:r>
            <a:r>
              <a:rPr lang="tr-TR"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Calibri"/>
                <a:cs typeface="Calibri"/>
              </a:rPr>
              <a:t>daha</a:t>
            </a:r>
            <a:r>
              <a:rPr lang="tr-TR" sz="2400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Calibri"/>
                <a:cs typeface="Calibri"/>
              </a:rPr>
              <a:t>fazla</a:t>
            </a:r>
            <a:r>
              <a:rPr lang="tr-TR"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spc="-10" dirty="0">
                <a:solidFill>
                  <a:schemeClr val="bg1"/>
                </a:solidFill>
                <a:latin typeface="Calibri"/>
                <a:cs typeface="Calibri"/>
              </a:rPr>
              <a:t>iletişimde </a:t>
            </a:r>
            <a:r>
              <a:rPr lang="tr-TR" sz="2400" dirty="0">
                <a:solidFill>
                  <a:schemeClr val="bg1"/>
                </a:solidFill>
                <a:latin typeface="Calibri"/>
                <a:cs typeface="Calibri"/>
              </a:rPr>
              <a:t>olma,</a:t>
            </a:r>
            <a:r>
              <a:rPr lang="tr-TR"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spc="-10" dirty="0">
                <a:solidFill>
                  <a:schemeClr val="bg1"/>
                </a:solidFill>
                <a:latin typeface="Calibri"/>
                <a:cs typeface="Calibri"/>
              </a:rPr>
              <a:t>bulunduğumuz</a:t>
            </a:r>
            <a:r>
              <a:rPr lang="tr-TR" sz="2400" spc="-1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Calibri"/>
                <a:cs typeface="Calibri"/>
              </a:rPr>
              <a:t>bölgeyi</a:t>
            </a:r>
            <a:r>
              <a:rPr lang="tr-TR"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Calibri"/>
                <a:cs typeface="Calibri"/>
              </a:rPr>
              <a:t>kalkındırma</a:t>
            </a:r>
            <a:r>
              <a:rPr lang="tr-TR"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spc="-10" dirty="0">
                <a:solidFill>
                  <a:schemeClr val="bg1"/>
                </a:solidFill>
                <a:latin typeface="Calibri"/>
                <a:cs typeface="Calibri"/>
              </a:rPr>
              <a:t>fırsatlarını</a:t>
            </a:r>
            <a:r>
              <a:rPr lang="tr-TR" sz="2400" spc="-1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spc="-20" dirty="0">
                <a:solidFill>
                  <a:schemeClr val="bg1"/>
                </a:solidFill>
                <a:latin typeface="Calibri"/>
                <a:cs typeface="Calibri"/>
              </a:rPr>
              <a:t>yakalamaya</a:t>
            </a:r>
            <a:r>
              <a:rPr lang="tr-TR"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spc="-10" dirty="0" err="1">
                <a:solidFill>
                  <a:schemeClr val="bg1"/>
                </a:solidFill>
                <a:latin typeface="Calibri"/>
                <a:cs typeface="Calibri"/>
              </a:rPr>
              <a:t>çalışıyoruz.</a:t>
            </a:r>
            <a:r>
              <a:rPr lang="tr-TR" sz="2400" dirty="0" err="1">
                <a:solidFill>
                  <a:schemeClr val="bg1"/>
                </a:solidFill>
                <a:latin typeface="Calibri"/>
                <a:cs typeface="Calibri"/>
              </a:rPr>
              <a:t>İş</a:t>
            </a:r>
            <a:r>
              <a:rPr lang="tr-TR"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spc="-10" dirty="0">
                <a:solidFill>
                  <a:schemeClr val="bg1"/>
                </a:solidFill>
                <a:latin typeface="Calibri"/>
                <a:cs typeface="Calibri"/>
              </a:rPr>
              <a:t>süreçlerimizi</a:t>
            </a:r>
            <a:r>
              <a:rPr lang="tr-TR"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Calibri"/>
                <a:cs typeface="Calibri"/>
              </a:rPr>
              <a:t>bu</a:t>
            </a:r>
            <a:r>
              <a:rPr lang="tr-TR" sz="24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Calibri"/>
                <a:cs typeface="Calibri"/>
              </a:rPr>
              <a:t>doğrultuda</a:t>
            </a:r>
            <a:r>
              <a:rPr lang="tr-TR" sz="2400" spc="-1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spc="-30" dirty="0">
                <a:solidFill>
                  <a:schemeClr val="bg1"/>
                </a:solidFill>
                <a:latin typeface="Calibri"/>
                <a:cs typeface="Calibri"/>
              </a:rPr>
              <a:t>planlıyor,</a:t>
            </a:r>
            <a:r>
              <a:rPr lang="tr-TR"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Calibri"/>
                <a:cs typeface="Calibri"/>
              </a:rPr>
              <a:t>sonuçları</a:t>
            </a:r>
            <a:r>
              <a:rPr lang="tr-TR" sz="24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Calibri"/>
                <a:cs typeface="Calibri"/>
              </a:rPr>
              <a:t>analiz</a:t>
            </a:r>
            <a:r>
              <a:rPr lang="tr-TR"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Calibri"/>
                <a:cs typeface="Calibri"/>
              </a:rPr>
              <a:t>ediyor</a:t>
            </a:r>
            <a:r>
              <a:rPr lang="tr-TR" sz="24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spc="-25" dirty="0">
                <a:solidFill>
                  <a:schemeClr val="bg1"/>
                </a:solidFill>
                <a:latin typeface="Calibri"/>
                <a:cs typeface="Calibri"/>
              </a:rPr>
              <a:t>ve 	</a:t>
            </a:r>
            <a:r>
              <a:rPr lang="tr-TR" sz="2400" dirty="0">
                <a:solidFill>
                  <a:schemeClr val="bg1"/>
                </a:solidFill>
                <a:latin typeface="Calibri"/>
                <a:cs typeface="Calibri"/>
              </a:rPr>
              <a:t>mevcut</a:t>
            </a:r>
            <a:r>
              <a:rPr lang="tr-TR" sz="2400" spc="-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spc="-10" dirty="0">
                <a:solidFill>
                  <a:schemeClr val="bg1"/>
                </a:solidFill>
                <a:latin typeface="Calibri"/>
                <a:cs typeface="Calibri"/>
              </a:rPr>
              <a:t>durumumuzu</a:t>
            </a:r>
            <a:r>
              <a:rPr lang="tr-TR" sz="2400" spc="-11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Calibri"/>
                <a:cs typeface="Calibri"/>
              </a:rPr>
              <a:t>her</a:t>
            </a:r>
            <a:r>
              <a:rPr lang="tr-TR"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Calibri"/>
                <a:cs typeface="Calibri"/>
              </a:rPr>
              <a:t>geçen</a:t>
            </a:r>
            <a:r>
              <a:rPr lang="tr-TR"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Calibri"/>
                <a:cs typeface="Calibri"/>
              </a:rPr>
              <a:t>gün</a:t>
            </a:r>
            <a:r>
              <a:rPr lang="tr-TR" sz="24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Calibri"/>
                <a:cs typeface="Calibri"/>
              </a:rPr>
              <a:t>iyileştirmeyi</a:t>
            </a:r>
            <a:r>
              <a:rPr lang="tr-TR" sz="2400" spc="-10" dirty="0">
                <a:solidFill>
                  <a:schemeClr val="bg1"/>
                </a:solidFill>
                <a:latin typeface="Calibri"/>
                <a:cs typeface="Calibri"/>
              </a:rPr>
              <a:t> hedefliyoruz.</a:t>
            </a:r>
            <a:endParaRPr lang="tr-TR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83721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5707" y="827918"/>
            <a:ext cx="5248279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SİNİ</a:t>
            </a:r>
            <a:r>
              <a:rPr spc="-55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KAMLUMBAĞASI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55394" y="1739645"/>
            <a:ext cx="288290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sz="3200" b="1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Caretta</a:t>
            </a:r>
            <a:r>
              <a:rPr sz="3200" b="1" i="1" spc="-8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3200" b="1" i="1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Caretta</a:t>
            </a:r>
            <a:r>
              <a:rPr sz="3200" b="1" spc="-1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sz="3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01382" y="1815316"/>
            <a:ext cx="903605" cy="1122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sz="2400" spc="-10" dirty="0">
                <a:latin typeface="Times New Roman"/>
                <a:cs typeface="Times New Roman"/>
              </a:rPr>
              <a:t>Caretta bağlı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37372" y="1815316"/>
            <a:ext cx="1352550" cy="1122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03835">
              <a:lnSpc>
                <a:spcPct val="150000"/>
              </a:lnSpc>
              <a:spcBef>
                <a:spcPts val="95"/>
              </a:spcBef>
              <a:tabLst>
                <a:tab pos="680085" algn="l"/>
              </a:tabLst>
            </a:pPr>
            <a:r>
              <a:rPr sz="2400" spc="-10" dirty="0">
                <a:latin typeface="Times New Roman"/>
                <a:cs typeface="Times New Roman"/>
              </a:rPr>
              <a:t>caretta, </a:t>
            </a:r>
            <a:r>
              <a:rPr sz="2400" spc="-25" dirty="0">
                <a:latin typeface="Times New Roman"/>
                <a:cs typeface="Times New Roman"/>
              </a:rPr>
              <a:t>bir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deniz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88018" y="1815316"/>
            <a:ext cx="2029460" cy="1122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0040" marR="5080" indent="-307975">
              <a:lnSpc>
                <a:spcPct val="150000"/>
              </a:lnSpc>
              <a:spcBef>
                <a:spcPts val="95"/>
              </a:spcBef>
              <a:tabLst>
                <a:tab pos="1152525" algn="l"/>
              </a:tabLst>
            </a:pPr>
            <a:r>
              <a:rPr sz="2400" spc="-10" dirty="0">
                <a:latin typeface="Times New Roman"/>
                <a:cs typeface="Times New Roman"/>
              </a:rPr>
              <a:t>Caretta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cinsine kaplumbağası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01382" y="2912298"/>
            <a:ext cx="4315460" cy="2770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95"/>
              </a:spcBef>
            </a:pPr>
            <a:r>
              <a:rPr sz="2400" dirty="0">
                <a:latin typeface="Times New Roman"/>
                <a:cs typeface="Times New Roman"/>
              </a:rPr>
              <a:t>türüdür.</a:t>
            </a:r>
            <a:r>
              <a:rPr sz="2400" spc="58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Sırt</a:t>
            </a:r>
            <a:r>
              <a:rPr sz="2400" spc="59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tarafı</a:t>
            </a:r>
            <a:r>
              <a:rPr sz="2400" spc="590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kırmızımsı </a:t>
            </a:r>
            <a:r>
              <a:rPr sz="2400" dirty="0">
                <a:latin typeface="Times New Roman"/>
                <a:cs typeface="Times New Roman"/>
              </a:rPr>
              <a:t>kahverengi,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alt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tarafı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beyazımsı </a:t>
            </a:r>
            <a:r>
              <a:rPr sz="2400" dirty="0">
                <a:latin typeface="Times New Roman"/>
                <a:cs typeface="Times New Roman"/>
              </a:rPr>
              <a:t>açık</a:t>
            </a:r>
            <a:r>
              <a:rPr sz="2400" spc="43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sarı</a:t>
            </a:r>
            <a:r>
              <a:rPr sz="2400" spc="4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renklidir.</a:t>
            </a:r>
            <a:r>
              <a:rPr sz="2400" spc="4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Dünyada</a:t>
            </a:r>
            <a:r>
              <a:rPr sz="2400" spc="4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soyu </a:t>
            </a:r>
            <a:r>
              <a:rPr sz="2400" dirty="0">
                <a:latin typeface="Times New Roman"/>
                <a:cs typeface="Times New Roman"/>
              </a:rPr>
              <a:t>tükenmekte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olan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canlılar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listesinde </a:t>
            </a:r>
            <a:r>
              <a:rPr sz="2400" dirty="0">
                <a:latin typeface="Times New Roman"/>
                <a:cs typeface="Times New Roman"/>
              </a:rPr>
              <a:t>yer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almaktadır.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695" y="2676144"/>
            <a:ext cx="5337048" cy="3066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7623" y="886603"/>
            <a:ext cx="5458248" cy="9644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83185" algn="ctr">
              <a:lnSpc>
                <a:spcPts val="3650"/>
              </a:lnSpc>
              <a:spcBef>
                <a:spcPts val="95"/>
              </a:spcBef>
            </a:pPr>
            <a:r>
              <a:rPr b="0" spc="-10" dirty="0">
                <a:latin typeface="Calibri Light"/>
                <a:cs typeface="Calibri Light"/>
              </a:rPr>
              <a:t>KUMRU</a:t>
            </a:r>
          </a:p>
          <a:p>
            <a:pPr algn="ctr">
              <a:lnSpc>
                <a:spcPts val="3650"/>
              </a:lnSpc>
            </a:pPr>
            <a:r>
              <a:rPr b="0" spc="-35" dirty="0">
                <a:latin typeface="Calibri Light"/>
                <a:cs typeface="Calibri Light"/>
              </a:rPr>
              <a:t>(</a:t>
            </a:r>
            <a:r>
              <a:rPr b="0" i="1" spc="-35" dirty="0">
                <a:latin typeface="Calibri Light"/>
                <a:cs typeface="Calibri Light"/>
              </a:rPr>
              <a:t>Streptopelıa</a:t>
            </a:r>
            <a:r>
              <a:rPr b="0" i="1" spc="-80" dirty="0">
                <a:latin typeface="Calibri Light"/>
                <a:cs typeface="Calibri Light"/>
              </a:rPr>
              <a:t> </a:t>
            </a:r>
            <a:r>
              <a:rPr b="0" i="1" spc="-10" dirty="0">
                <a:latin typeface="Calibri Light"/>
                <a:cs typeface="Calibri Light"/>
              </a:rPr>
              <a:t>Decaocto</a:t>
            </a:r>
            <a:r>
              <a:rPr b="0" spc="-10" dirty="0">
                <a:latin typeface="Calibri Light"/>
                <a:cs typeface="Calibri Light"/>
              </a:rPr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63714" y="2091690"/>
            <a:ext cx="3531235" cy="236728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85"/>
              </a:spcBef>
            </a:pPr>
            <a:r>
              <a:rPr sz="2400" dirty="0">
                <a:latin typeface="Times New Roman"/>
                <a:cs typeface="Times New Roman"/>
              </a:rPr>
              <a:t>Kumru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kuşları,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güvercinlere </a:t>
            </a:r>
            <a:r>
              <a:rPr sz="2400" dirty="0">
                <a:latin typeface="Times New Roman"/>
                <a:cs typeface="Times New Roman"/>
              </a:rPr>
              <a:t>göre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daha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minik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bir</a:t>
            </a:r>
            <a:r>
              <a:rPr sz="2400" spc="-10" dirty="0">
                <a:latin typeface="Times New Roman"/>
                <a:cs typeface="Times New Roman"/>
              </a:rPr>
              <a:t> yapıya sahiptir.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Kumru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kuşları, </a:t>
            </a:r>
            <a:r>
              <a:rPr sz="2400" dirty="0">
                <a:latin typeface="Times New Roman"/>
                <a:cs typeface="Times New Roman"/>
              </a:rPr>
              <a:t>kiremit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renginde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tüyleri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ile </a:t>
            </a:r>
            <a:r>
              <a:rPr sz="2400" dirty="0">
                <a:latin typeface="Times New Roman"/>
                <a:cs typeface="Times New Roman"/>
              </a:rPr>
              <a:t>genel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olarak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herkesin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sürekli </a:t>
            </a:r>
            <a:r>
              <a:rPr sz="2400" dirty="0">
                <a:latin typeface="Times New Roman"/>
                <a:cs typeface="Times New Roman"/>
              </a:rPr>
              <a:t>gördüğü kuşlar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arasındadır.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595"/>
              </a:lnSpc>
            </a:pPr>
            <a:r>
              <a:rPr sz="2400" dirty="0">
                <a:latin typeface="Times New Roman"/>
                <a:cs typeface="Times New Roman"/>
              </a:rPr>
              <a:t>Yılda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iki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kere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yavru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verirler.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2319527"/>
            <a:ext cx="5193792" cy="3499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47052AD1-5783-1946-C055-B4B3A3844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626" y="1927122"/>
            <a:ext cx="4978748" cy="3003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1023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FE0B134-BDA7-B691-7E22-3F352F9D6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327787"/>
            <a:ext cx="3523994" cy="3615267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VİZYON :</a:t>
            </a:r>
          </a:p>
          <a:p>
            <a:pPr marL="0" indent="0" algn="ctr">
              <a:lnSpc>
                <a:spcPts val="2595"/>
              </a:lnSpc>
              <a:spcBef>
                <a:spcPts val="100"/>
              </a:spcBef>
              <a:buNone/>
            </a:pPr>
            <a:r>
              <a:rPr lang="tr-TR" dirty="0">
                <a:solidFill>
                  <a:schemeClr val="tx1"/>
                </a:solidFill>
                <a:latin typeface="Calibri"/>
                <a:cs typeface="Calibri"/>
              </a:rPr>
              <a:t> İnsan</a:t>
            </a:r>
            <a:r>
              <a:rPr lang="tr-TR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tr-TR" dirty="0">
                <a:solidFill>
                  <a:schemeClr val="tx1"/>
                </a:solidFill>
                <a:latin typeface="Calibri"/>
                <a:cs typeface="Calibri"/>
              </a:rPr>
              <a:t>ve</a:t>
            </a:r>
            <a:r>
              <a:rPr lang="tr-TR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tr-TR" dirty="0">
                <a:solidFill>
                  <a:schemeClr val="tx1"/>
                </a:solidFill>
                <a:latin typeface="Calibri"/>
                <a:cs typeface="Calibri"/>
              </a:rPr>
              <a:t>insan</a:t>
            </a:r>
            <a:r>
              <a:rPr lang="tr-TR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tr-TR" dirty="0">
                <a:solidFill>
                  <a:schemeClr val="tx1"/>
                </a:solidFill>
                <a:latin typeface="Calibri"/>
                <a:cs typeface="Calibri"/>
              </a:rPr>
              <a:t>hakları</a:t>
            </a:r>
            <a:r>
              <a:rPr lang="tr-TR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tr-TR" dirty="0">
                <a:solidFill>
                  <a:schemeClr val="tx1"/>
                </a:solidFill>
                <a:latin typeface="Calibri"/>
                <a:cs typeface="Calibri"/>
              </a:rPr>
              <a:t>düşüncesi</a:t>
            </a:r>
            <a:r>
              <a:rPr lang="tr-TR" spc="-7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tr-TR" spc="-25" dirty="0">
                <a:solidFill>
                  <a:schemeClr val="tx1"/>
                </a:solidFill>
                <a:latin typeface="Calibri"/>
                <a:cs typeface="Calibri"/>
              </a:rPr>
              <a:t>ile</a:t>
            </a:r>
            <a:r>
              <a:rPr lang="tr-TR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tr-TR" spc="-10" dirty="0">
                <a:solidFill>
                  <a:schemeClr val="tx1"/>
                </a:solidFill>
                <a:latin typeface="Calibri"/>
                <a:cs typeface="Calibri"/>
              </a:rPr>
              <a:t>çevreye</a:t>
            </a:r>
            <a:r>
              <a:rPr lang="tr-TR" spc="-7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tr-TR" dirty="0">
                <a:solidFill>
                  <a:schemeClr val="tx1"/>
                </a:solidFill>
                <a:latin typeface="Calibri"/>
                <a:cs typeface="Calibri"/>
              </a:rPr>
              <a:t>duyarlı</a:t>
            </a:r>
            <a:r>
              <a:rPr lang="tr-TR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tr-TR" dirty="0">
                <a:solidFill>
                  <a:schemeClr val="tx1"/>
                </a:solidFill>
                <a:latin typeface="Calibri"/>
                <a:cs typeface="Calibri"/>
              </a:rPr>
              <a:t>misafir</a:t>
            </a:r>
            <a:r>
              <a:rPr lang="tr-TR" spc="-9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tr-TR" dirty="0">
                <a:solidFill>
                  <a:schemeClr val="tx1"/>
                </a:solidFill>
                <a:latin typeface="Calibri"/>
                <a:cs typeface="Calibri"/>
              </a:rPr>
              <a:t>ve</a:t>
            </a:r>
            <a:r>
              <a:rPr lang="tr-TR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tr-TR" spc="-10" dirty="0">
                <a:solidFill>
                  <a:schemeClr val="tx1"/>
                </a:solidFill>
                <a:latin typeface="Calibri"/>
                <a:cs typeface="Calibri"/>
              </a:rPr>
              <a:t>çalışan memnuniyetini</a:t>
            </a:r>
            <a:r>
              <a:rPr lang="tr-TR" spc="-8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tr-TR" dirty="0">
                <a:solidFill>
                  <a:schemeClr val="tx1"/>
                </a:solidFill>
                <a:latin typeface="Calibri"/>
                <a:cs typeface="Calibri"/>
              </a:rPr>
              <a:t>en</a:t>
            </a:r>
            <a:r>
              <a:rPr lang="tr-TR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tr-TR" dirty="0">
                <a:solidFill>
                  <a:schemeClr val="tx1"/>
                </a:solidFill>
                <a:latin typeface="Calibri"/>
                <a:cs typeface="Calibri"/>
              </a:rPr>
              <a:t>üst</a:t>
            </a:r>
            <a:r>
              <a:rPr lang="tr-TR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tr-TR" spc="-10" dirty="0">
                <a:solidFill>
                  <a:schemeClr val="tx1"/>
                </a:solidFill>
                <a:latin typeface="Calibri"/>
                <a:cs typeface="Calibri"/>
              </a:rPr>
              <a:t>seviyede</a:t>
            </a:r>
            <a:r>
              <a:rPr lang="tr-TR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tr-TR" spc="-10" dirty="0">
                <a:solidFill>
                  <a:schemeClr val="tx1"/>
                </a:solidFill>
                <a:latin typeface="Calibri"/>
                <a:cs typeface="Calibri"/>
              </a:rPr>
              <a:t>tutarak </a:t>
            </a:r>
            <a:r>
              <a:rPr lang="tr-TR" dirty="0">
                <a:solidFill>
                  <a:schemeClr val="tx1"/>
                </a:solidFill>
                <a:latin typeface="Calibri"/>
                <a:cs typeface="Calibri"/>
              </a:rPr>
              <a:t>siz</a:t>
            </a:r>
            <a:r>
              <a:rPr lang="tr-TR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tr-TR" dirty="0">
                <a:solidFill>
                  <a:schemeClr val="tx1"/>
                </a:solidFill>
                <a:latin typeface="Calibri"/>
                <a:cs typeface="Calibri"/>
              </a:rPr>
              <a:t>değerli</a:t>
            </a:r>
            <a:r>
              <a:rPr lang="tr-TR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tr-TR" spc="-10" dirty="0">
                <a:solidFill>
                  <a:schemeClr val="tx1"/>
                </a:solidFill>
                <a:latin typeface="Calibri"/>
                <a:cs typeface="Calibri"/>
              </a:rPr>
              <a:t>misafirlerimize</a:t>
            </a:r>
            <a:r>
              <a:rPr lang="tr-TR" spc="-9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tr-TR" dirty="0">
                <a:solidFill>
                  <a:schemeClr val="tx1"/>
                </a:solidFill>
                <a:latin typeface="Calibri"/>
                <a:cs typeface="Calibri"/>
              </a:rPr>
              <a:t>kaliteli</a:t>
            </a:r>
            <a:r>
              <a:rPr lang="tr-TR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tr-TR" spc="-25" dirty="0">
                <a:solidFill>
                  <a:schemeClr val="tx1"/>
                </a:solidFill>
                <a:latin typeface="Calibri"/>
                <a:cs typeface="Calibri"/>
              </a:rPr>
              <a:t>ve </a:t>
            </a:r>
            <a:r>
              <a:rPr lang="tr-TR" dirty="0">
                <a:solidFill>
                  <a:schemeClr val="tx1"/>
                </a:solidFill>
                <a:latin typeface="Calibri"/>
                <a:cs typeface="Calibri"/>
              </a:rPr>
              <a:t>güvenli</a:t>
            </a:r>
            <a:r>
              <a:rPr lang="tr-TR" spc="-8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tr-TR" dirty="0">
                <a:solidFill>
                  <a:schemeClr val="tx1"/>
                </a:solidFill>
                <a:latin typeface="Calibri"/>
                <a:cs typeface="Calibri"/>
              </a:rPr>
              <a:t>hizmet</a:t>
            </a:r>
            <a:r>
              <a:rPr lang="tr-TR" spc="-9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tr-TR" spc="-10" dirty="0">
                <a:solidFill>
                  <a:schemeClr val="tx1"/>
                </a:solidFill>
                <a:latin typeface="Calibri"/>
                <a:cs typeface="Calibri"/>
              </a:rPr>
              <a:t>sunmak.</a:t>
            </a:r>
            <a:endParaRPr lang="tr-TR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D403893-FFB9-1B03-A926-8BB3988A58EE}"/>
              </a:ext>
            </a:extLst>
          </p:cNvPr>
          <p:cNvSpPr txBox="1"/>
          <p:nvPr/>
        </p:nvSpPr>
        <p:spPr>
          <a:xfrm>
            <a:off x="6889954" y="2327787"/>
            <a:ext cx="4505633" cy="300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MİSYON :</a:t>
            </a:r>
          </a:p>
          <a:p>
            <a:pPr marL="12700" marR="5080" indent="332105" algn="ctr">
              <a:lnSpc>
                <a:spcPct val="80000"/>
              </a:lnSpc>
              <a:spcBef>
                <a:spcPts val="1105"/>
              </a:spcBef>
            </a:pP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Çalışanlarımız</a:t>
            </a:r>
            <a:r>
              <a:rPr lang="tr-TR" sz="2000" spc="-5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tr-TR" sz="2000" spc="-4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paydaşlarımız</a:t>
            </a:r>
            <a:r>
              <a:rPr lang="tr-TR" sz="2000" spc="-5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ile </a:t>
            </a:r>
            <a:r>
              <a:rPr lang="tr-TR" sz="20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beraber</a:t>
            </a:r>
            <a:r>
              <a:rPr lang="tr-TR" sz="2000" spc="-7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uyumlu</a:t>
            </a:r>
            <a:r>
              <a:rPr lang="tr-TR" sz="2000" spc="-6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tr-TR" sz="2000" spc="-4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ekip</a:t>
            </a:r>
            <a:r>
              <a:rPr lang="tr-TR" sz="2000" spc="-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çalışmasının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sonucunda</a:t>
            </a:r>
            <a:r>
              <a:rPr lang="tr-TR" sz="2000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siz</a:t>
            </a:r>
            <a:r>
              <a:rPr lang="tr-TR" sz="2000" spc="-4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sevgili</a:t>
            </a:r>
            <a:r>
              <a:rPr lang="tr-TR" sz="2000" spc="-5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misafirlerimize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kaliteli,</a:t>
            </a:r>
            <a:r>
              <a:rPr lang="tr-TR" sz="2000" spc="-8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huzurlu</a:t>
            </a:r>
            <a:r>
              <a:rPr lang="tr-TR" sz="2000" spc="-1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tr-TR" sz="2000" spc="-8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güvenli</a:t>
            </a:r>
            <a:r>
              <a:rPr lang="tr-TR" sz="2000" spc="-8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hizmeti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sunarak</a:t>
            </a:r>
            <a:r>
              <a:rPr lang="tr-TR" sz="2000" spc="-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müşteri</a:t>
            </a:r>
            <a:r>
              <a:rPr lang="tr-TR" sz="2000" spc="-9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memnuniyetini</a:t>
            </a:r>
            <a:r>
              <a:rPr lang="tr-TR" sz="2000" spc="-8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tr-TR" sz="20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üst </a:t>
            </a:r>
            <a:r>
              <a:rPr lang="tr-TR" sz="20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düzeye</a:t>
            </a:r>
            <a:r>
              <a:rPr lang="tr-TR" sz="2000" spc="-8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çıkarmak</a:t>
            </a:r>
            <a:r>
              <a:rPr lang="tr-TR" sz="2000" spc="-4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tr-TR" sz="2000" spc="-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yerel</a:t>
            </a:r>
            <a:r>
              <a:rPr lang="tr-TR" sz="2000" spc="-6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turizme</a:t>
            </a:r>
            <a:r>
              <a:rPr lang="tr-TR" sz="2000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tr-TR" sz="2000" spc="-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iyi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şekilde</a:t>
            </a:r>
            <a:r>
              <a:rPr lang="tr-TR" sz="2000" spc="-6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katkı</a:t>
            </a:r>
            <a:r>
              <a:rPr lang="tr-TR" sz="2000" spc="-4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sağlamak</a:t>
            </a:r>
            <a:r>
              <a:rPr lang="tr-TR" sz="2000" spc="-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temel</a:t>
            </a:r>
            <a:r>
              <a:rPr lang="tr-TR" sz="2000" spc="-8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ilkemizdir.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Bununla</a:t>
            </a:r>
            <a:r>
              <a:rPr lang="tr-TR" sz="2000" spc="-6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birlikte</a:t>
            </a:r>
            <a:r>
              <a:rPr lang="tr-TR" sz="2000" spc="-5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sürdürülebilir</a:t>
            </a:r>
            <a:r>
              <a:rPr lang="tr-TR" sz="2000" spc="-10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bir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yaşam</a:t>
            </a:r>
            <a:r>
              <a:rPr lang="tr-TR" sz="20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için</a:t>
            </a:r>
            <a:r>
              <a:rPr lang="tr-TR" sz="2000" spc="-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sürdürülebilir</a:t>
            </a:r>
            <a:r>
              <a:rPr lang="tr-TR" sz="2000" spc="-10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tr-TR" sz="2000" spc="-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hizmet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vermeyi</a:t>
            </a:r>
            <a:r>
              <a:rPr lang="tr-TR" sz="2000" spc="-8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amaçlıyoruz.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41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61A1B6-8175-891F-E8F7-3EDA038E7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72" y="2879895"/>
            <a:ext cx="4379401" cy="3615267"/>
          </a:xfrm>
        </p:spPr>
        <p:txBody>
          <a:bodyPr/>
          <a:lstStyle/>
          <a:p>
            <a:r>
              <a:rPr lang="tr-TR" sz="3200" spc="-1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Değerlerimiz;</a:t>
            </a:r>
            <a:endParaRPr lang="tr-TR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A4F5022A-031C-4DAA-67BB-40F546328FCF}"/>
              </a:ext>
            </a:extLst>
          </p:cNvPr>
          <p:cNvSpPr txBox="1"/>
          <p:nvPr/>
        </p:nvSpPr>
        <p:spPr>
          <a:xfrm>
            <a:off x="5772911" y="1520952"/>
            <a:ext cx="1786255" cy="1073150"/>
          </a:xfrm>
          <a:prstGeom prst="rect">
            <a:avLst/>
          </a:prstGeom>
          <a:solidFill>
            <a:srgbClr val="44536A"/>
          </a:solidFill>
          <a:ln w="18288">
            <a:solidFill>
              <a:srgbClr val="E7E6E6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>
              <a:spcBef>
                <a:spcPts val="690"/>
              </a:spcBef>
            </a:pPr>
            <a:endParaRPr sz="1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8745"/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Misafirperverlik</a:t>
            </a:r>
            <a:endParaRPr sz="19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3501AD00-0705-C7E5-375B-2757A435A1D2}"/>
              </a:ext>
            </a:extLst>
          </p:cNvPr>
          <p:cNvSpPr txBox="1"/>
          <p:nvPr/>
        </p:nvSpPr>
        <p:spPr>
          <a:xfrm>
            <a:off x="7735823" y="1520952"/>
            <a:ext cx="1789430" cy="1073150"/>
          </a:xfrm>
          <a:prstGeom prst="rect">
            <a:avLst/>
          </a:prstGeom>
          <a:solidFill>
            <a:srgbClr val="44536A"/>
          </a:solidFill>
          <a:ln w="18288">
            <a:solidFill>
              <a:srgbClr val="E7E6E6"/>
            </a:solidFill>
          </a:ln>
        </p:spPr>
        <p:txBody>
          <a:bodyPr vert="horz" wrap="square" lIns="0" tIns="233045" rIns="0" bIns="0" rtlCol="0">
            <a:spAutoFit/>
          </a:bodyPr>
          <a:lstStyle/>
          <a:p>
            <a:pPr marL="2540" algn="ctr">
              <a:lnSpc>
                <a:spcPts val="2185"/>
              </a:lnSpc>
              <a:spcBef>
                <a:spcPts val="1835"/>
              </a:spcBef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Ekip</a:t>
            </a:r>
            <a:r>
              <a:rPr sz="19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Çalışmasına</a:t>
            </a:r>
            <a:endParaRPr sz="1900">
              <a:solidFill>
                <a:prstClr val="black"/>
              </a:solidFill>
              <a:latin typeface="Calibri"/>
              <a:cs typeface="Calibri"/>
            </a:endParaRPr>
          </a:p>
          <a:p>
            <a:pPr marL="3175" algn="ctr">
              <a:lnSpc>
                <a:spcPts val="2185"/>
              </a:lnSpc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Güvenen</a:t>
            </a:r>
            <a:endParaRPr sz="19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9910A3D5-FCE5-1060-2BC4-CAB5DBF54A14}"/>
              </a:ext>
            </a:extLst>
          </p:cNvPr>
          <p:cNvSpPr txBox="1"/>
          <p:nvPr/>
        </p:nvSpPr>
        <p:spPr>
          <a:xfrm>
            <a:off x="9701783" y="1520952"/>
            <a:ext cx="1786255" cy="1073150"/>
          </a:xfrm>
          <a:prstGeom prst="rect">
            <a:avLst/>
          </a:prstGeom>
          <a:solidFill>
            <a:srgbClr val="44536A"/>
          </a:solidFill>
          <a:ln w="18288">
            <a:solidFill>
              <a:srgbClr val="E7E6E6"/>
            </a:solidFill>
          </a:ln>
        </p:spPr>
        <p:txBody>
          <a:bodyPr vert="horz" wrap="square" lIns="0" tIns="233045" rIns="0" bIns="0" rtlCol="0">
            <a:spAutoFit/>
          </a:bodyPr>
          <a:lstStyle/>
          <a:p>
            <a:pPr marL="3810" algn="ctr">
              <a:lnSpc>
                <a:spcPts val="2185"/>
              </a:lnSpc>
              <a:spcBef>
                <a:spcPts val="1835"/>
              </a:spcBef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İnsana</a:t>
            </a:r>
            <a:r>
              <a:rPr sz="1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endParaRPr sz="1900">
              <a:solidFill>
                <a:prstClr val="black"/>
              </a:solidFill>
              <a:latin typeface="Calibri"/>
              <a:cs typeface="Calibri"/>
            </a:endParaRPr>
          </a:p>
          <a:p>
            <a:pPr marL="3810" algn="ctr">
              <a:lnSpc>
                <a:spcPts val="2185"/>
              </a:lnSpc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Çevreye</a:t>
            </a:r>
            <a:r>
              <a:rPr sz="19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Saygılı</a:t>
            </a:r>
            <a:endParaRPr sz="19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A498C47D-6E27-4BD2-A830-926AA42497B8}"/>
              </a:ext>
            </a:extLst>
          </p:cNvPr>
          <p:cNvSpPr txBox="1"/>
          <p:nvPr/>
        </p:nvSpPr>
        <p:spPr>
          <a:xfrm>
            <a:off x="5772911" y="2773679"/>
            <a:ext cx="1786255" cy="1069975"/>
          </a:xfrm>
          <a:prstGeom prst="rect">
            <a:avLst/>
          </a:prstGeom>
          <a:solidFill>
            <a:srgbClr val="44536A"/>
          </a:solidFill>
          <a:ln w="18288">
            <a:solidFill>
              <a:srgbClr val="E7E6E6"/>
            </a:solidFill>
          </a:ln>
        </p:spPr>
        <p:txBody>
          <a:bodyPr vert="horz" wrap="square" lIns="0" tIns="85725" rIns="0" bIns="0" rtlCol="0">
            <a:spAutoFit/>
          </a:bodyPr>
          <a:lstStyle/>
          <a:p>
            <a:pPr>
              <a:spcBef>
                <a:spcPts val="675"/>
              </a:spcBef>
            </a:pPr>
            <a:endParaRPr sz="1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15900">
              <a:spcBef>
                <a:spcPts val="5"/>
              </a:spcBef>
            </a:pP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Yasalara</a:t>
            </a:r>
            <a:r>
              <a:rPr sz="19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Uyan</a:t>
            </a:r>
            <a:endParaRPr sz="19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1EA3B4BE-28D4-A96F-E169-F475D9A95C63}"/>
              </a:ext>
            </a:extLst>
          </p:cNvPr>
          <p:cNvSpPr txBox="1"/>
          <p:nvPr/>
        </p:nvSpPr>
        <p:spPr>
          <a:xfrm>
            <a:off x="7735823" y="2773679"/>
            <a:ext cx="1789430" cy="1069975"/>
          </a:xfrm>
          <a:prstGeom prst="rect">
            <a:avLst/>
          </a:prstGeom>
          <a:solidFill>
            <a:srgbClr val="44536A"/>
          </a:solidFill>
          <a:ln w="18288">
            <a:solidFill>
              <a:srgbClr val="E7E6E6"/>
            </a:solidFill>
          </a:ln>
        </p:spPr>
        <p:txBody>
          <a:bodyPr vert="horz" wrap="square" lIns="0" tIns="127635" rIns="0" bIns="0" rtlCol="0">
            <a:spAutoFit/>
          </a:bodyPr>
          <a:lstStyle/>
          <a:p>
            <a:pPr marL="142240" marR="131445" algn="ctr">
              <a:lnSpc>
                <a:spcPts val="2090"/>
              </a:lnSpc>
              <a:spcBef>
                <a:spcPts val="1005"/>
              </a:spcBef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Güvenilirliğe 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ve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Dürüstlüğe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önem</a:t>
            </a:r>
            <a:r>
              <a:rPr sz="19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veren</a:t>
            </a:r>
            <a:endParaRPr sz="19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94418B2C-7347-D692-2E51-9D905D459E40}"/>
              </a:ext>
            </a:extLst>
          </p:cNvPr>
          <p:cNvSpPr txBox="1"/>
          <p:nvPr/>
        </p:nvSpPr>
        <p:spPr>
          <a:xfrm>
            <a:off x="9701783" y="2773679"/>
            <a:ext cx="1786255" cy="1069975"/>
          </a:xfrm>
          <a:prstGeom prst="rect">
            <a:avLst/>
          </a:prstGeom>
          <a:solidFill>
            <a:srgbClr val="44536A"/>
          </a:solidFill>
          <a:ln w="18288">
            <a:solidFill>
              <a:srgbClr val="E7E6E6"/>
            </a:solidFill>
          </a:ln>
        </p:spPr>
        <p:txBody>
          <a:bodyPr vert="horz" wrap="square" lIns="0" tIns="85725" rIns="0" bIns="0" rtlCol="0">
            <a:spAutoFit/>
          </a:bodyPr>
          <a:lstStyle/>
          <a:p>
            <a:pPr>
              <a:spcBef>
                <a:spcPts val="675"/>
              </a:spcBef>
            </a:pPr>
            <a:endParaRPr sz="1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06705">
              <a:spcBef>
                <a:spcPts val="5"/>
              </a:spcBef>
            </a:pP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Yeniliğe</a:t>
            </a:r>
            <a:r>
              <a:rPr sz="19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açık</a:t>
            </a:r>
            <a:endParaRPr sz="19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AE5078BC-207C-30C1-B47E-18771E31EFF9}"/>
              </a:ext>
            </a:extLst>
          </p:cNvPr>
          <p:cNvSpPr txBox="1"/>
          <p:nvPr/>
        </p:nvSpPr>
        <p:spPr>
          <a:xfrm>
            <a:off x="6754368" y="4023359"/>
            <a:ext cx="1786255" cy="1073150"/>
          </a:xfrm>
          <a:prstGeom prst="rect">
            <a:avLst/>
          </a:prstGeom>
          <a:solidFill>
            <a:srgbClr val="44536A"/>
          </a:solidFill>
          <a:ln w="18288">
            <a:solidFill>
              <a:srgbClr val="E7E6E6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189865" marR="177165" indent="1270" algn="ctr">
              <a:lnSpc>
                <a:spcPct val="91600"/>
              </a:lnSpc>
              <a:spcBef>
                <a:spcPts val="980"/>
              </a:spcBef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Eğitimlerle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sürekli</a:t>
            </a:r>
            <a:r>
              <a:rPr sz="19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kendini geliştiren</a:t>
            </a:r>
            <a:endParaRPr sz="19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0" name="object 10">
            <a:extLst>
              <a:ext uri="{FF2B5EF4-FFF2-40B4-BE49-F238E27FC236}">
                <a16:creationId xmlns:a16="http://schemas.microsoft.com/office/drawing/2014/main" id="{8B32233F-753A-6C0D-86B3-48826770A049}"/>
              </a:ext>
            </a:extLst>
          </p:cNvPr>
          <p:cNvSpPr txBox="1"/>
          <p:nvPr/>
        </p:nvSpPr>
        <p:spPr>
          <a:xfrm>
            <a:off x="8720328" y="4023359"/>
            <a:ext cx="1786255" cy="1073150"/>
          </a:xfrm>
          <a:prstGeom prst="rect">
            <a:avLst/>
          </a:prstGeom>
          <a:solidFill>
            <a:srgbClr val="44536A"/>
          </a:solidFill>
          <a:ln w="18288">
            <a:solidFill>
              <a:srgbClr val="E7E6E6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>
              <a:spcBef>
                <a:spcPts val="690"/>
              </a:spcBef>
            </a:pPr>
            <a:endParaRPr sz="1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3664"/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Sürdürülebilirlik</a:t>
            </a:r>
            <a:endParaRPr sz="19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9225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A61B3E3-2F11-044D-6003-ED5A2C5E1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613" y="0"/>
            <a:ext cx="8534400" cy="3067665"/>
          </a:xfrm>
        </p:spPr>
        <p:txBody>
          <a:bodyPr>
            <a:normAutofit/>
          </a:bodyPr>
          <a:lstStyle/>
          <a:p>
            <a:pPr algn="r"/>
            <a:r>
              <a:rPr lang="tr-TR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SÜRDÜRÜLEBİLİR TURİZM POLİTİKALARIMIZ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824BB8D4-5E1D-F5B7-40EF-0748669BD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426" y="2131142"/>
            <a:ext cx="9079219" cy="4426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50734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E04FB2F8-5BCA-D60D-0910-96E6F773A41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0776" y="733528"/>
            <a:ext cx="10593286" cy="519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925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222</TotalTime>
  <Words>2130</Words>
  <Application>Microsoft Office PowerPoint</Application>
  <PresentationFormat>Geniş ekran</PresentationFormat>
  <Paragraphs>203</Paragraphs>
  <Slides>52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52</vt:i4>
      </vt:variant>
    </vt:vector>
  </HeadingPairs>
  <TitlesOfParts>
    <vt:vector size="63" baseType="lpstr">
      <vt:lpstr>Arial</vt:lpstr>
      <vt:lpstr>Calibri</vt:lpstr>
      <vt:lpstr>Calibri Light</vt:lpstr>
      <vt:lpstr>Centra No2</vt:lpstr>
      <vt:lpstr>Century Gothic</vt:lpstr>
      <vt:lpstr>Microsoft Sans Serif</vt:lpstr>
      <vt:lpstr>Symbol</vt:lpstr>
      <vt:lpstr>Times New Roman</vt:lpstr>
      <vt:lpstr>Wingdings</vt:lpstr>
      <vt:lpstr>Wingdings 3</vt:lpstr>
      <vt:lpstr>İyon Toplantı Odası</vt:lpstr>
      <vt:lpstr>MAGİ APART  OTEL 2024 – 2025 SÜRDÜRÜLEBİLİR TURİZM RAPORLAMASI</vt:lpstr>
      <vt:lpstr>PowerPoint Sunusu</vt:lpstr>
      <vt:lpstr>PowerPoint Sunusu</vt:lpstr>
      <vt:lpstr>PowerPoint Sunusu</vt:lpstr>
      <vt:lpstr>Misafir memnuniyetini ön planda tutan, Turizm yatırım şirketi olarak faaliyetlerimizi sürdürmekteyiz.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ALANYA KALESİ</vt:lpstr>
      <vt:lpstr>KIZIL KULE</vt:lpstr>
      <vt:lpstr>SYEDRA ANTİK KENTİ</vt:lpstr>
      <vt:lpstr>ALANYA ARKEOLOJİ MÜZESİ</vt:lpstr>
      <vt:lpstr>DİM MAĞARASI</vt:lpstr>
      <vt:lpstr>DİM ÇAYI</vt:lpstr>
      <vt:lpstr>SAPADERE KANYONU</vt:lpstr>
      <vt:lpstr>SÜLEYMANİYE CAMİi</vt:lpstr>
      <vt:lpstr>PowerPoint Sunusu</vt:lpstr>
      <vt:lpstr>BÖLGEMİZDE BULUNAN BAZI ENDEMİK VE YEREL BİTKİ TÜRLERİ</vt:lpstr>
      <vt:lpstr>MUZ (Musa, Musaceace)</vt:lpstr>
      <vt:lpstr>AVOKADO (Persea americana )</vt:lpstr>
      <vt:lpstr>ZEYTİN AĞACI (OLEA EUROPAEA L.)</vt:lpstr>
      <vt:lpstr>NARENCİYE (Citrus)</vt:lpstr>
      <vt:lpstr>YILANYASTIĞI (Arum maculatum)</vt:lpstr>
      <vt:lpstr>BÖLGEMİZDE YAŞAYAN BAZI HAYVAN TÜRLERİ</vt:lpstr>
      <vt:lpstr>ARAP BÜLBÜLÜ</vt:lpstr>
      <vt:lpstr>SİNİ KAMLUMBAĞASI</vt:lpstr>
      <vt:lpstr>KUMRU (Streptopelıa Decaocto)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Mustafa Yılmaz</dc:creator>
  <cp:lastModifiedBy>Mustafa Yılmaz</cp:lastModifiedBy>
  <cp:revision>14</cp:revision>
  <dcterms:created xsi:type="dcterms:W3CDTF">2025-09-13T11:33:55Z</dcterms:created>
  <dcterms:modified xsi:type="dcterms:W3CDTF">2025-12-22T10:10:29Z</dcterms:modified>
</cp:coreProperties>
</file>